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7"/>
  </p:notesMasterIdLst>
  <p:handoutMasterIdLst>
    <p:handoutMasterId r:id="rId38"/>
  </p:handoutMasterIdLst>
  <p:sldIdLst>
    <p:sldId id="256" r:id="rId3"/>
    <p:sldId id="257" r:id="rId4"/>
    <p:sldId id="269" r:id="rId5"/>
    <p:sldId id="258" r:id="rId6"/>
    <p:sldId id="270" r:id="rId7"/>
    <p:sldId id="260" r:id="rId8"/>
    <p:sldId id="266" r:id="rId9"/>
    <p:sldId id="272" r:id="rId10"/>
    <p:sldId id="268" r:id="rId11"/>
    <p:sldId id="273" r:id="rId12"/>
    <p:sldId id="301" r:id="rId13"/>
    <p:sldId id="302" r:id="rId14"/>
    <p:sldId id="303" r:id="rId15"/>
    <p:sldId id="304" r:id="rId16"/>
    <p:sldId id="305" r:id="rId17"/>
    <p:sldId id="278" r:id="rId18"/>
    <p:sldId id="287" r:id="rId19"/>
    <p:sldId id="306" r:id="rId20"/>
    <p:sldId id="307" r:id="rId21"/>
    <p:sldId id="289" r:id="rId22"/>
    <p:sldId id="290" r:id="rId23"/>
    <p:sldId id="282" r:id="rId24"/>
    <p:sldId id="283" r:id="rId25"/>
    <p:sldId id="308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284" r:id="rId36"/>
  </p:sldIdLst>
  <p:sldSz cx="9144000" cy="5143500" type="screen16x9"/>
  <p:notesSz cx="7077075" cy="90773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14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D2"/>
    <a:srgbClr val="BC8B2A"/>
    <a:srgbClr val="660066"/>
    <a:srgbClr val="FC5B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02" autoAdjust="0"/>
    <p:restoredTop sz="94885" autoAdjust="0"/>
  </p:normalViewPr>
  <p:slideViewPr>
    <p:cSldViewPr snapToGrid="0" showGuides="1">
      <p:cViewPr varScale="1">
        <p:scale>
          <a:sx n="81" d="100"/>
          <a:sy n="81" d="100"/>
        </p:scale>
        <p:origin x="84" y="582"/>
      </p:cViewPr>
      <p:guideLst>
        <p:guide orient="horz" pos="2160"/>
        <p:guide pos="3840"/>
        <p:guide orient="horz" pos="161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2352" y="54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54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554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s-ES"/>
              <a:pPr/>
              <a:t>07/12/2018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1884"/>
            <a:ext cx="3066733" cy="4554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621884"/>
            <a:ext cx="3066733" cy="4554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54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54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s-ES"/>
              <a:pPr/>
              <a:t>07/12/2018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4388" y="1135063"/>
            <a:ext cx="5448300" cy="3063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368463"/>
            <a:ext cx="5661660" cy="357419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1884"/>
            <a:ext cx="3066733" cy="4554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621884"/>
            <a:ext cx="3066733" cy="4554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0698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0026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3237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2231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8586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6464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8635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333593"/>
            <a:ext cx="9144000" cy="809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809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6" y="1719072"/>
            <a:ext cx="7572375" cy="1664768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4" y="3383839"/>
            <a:ext cx="7572376" cy="71667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pPr/>
              <a:t>07/12/2018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‹Nº›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335" y="0"/>
            <a:ext cx="1310643" cy="171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91003" y="1200150"/>
            <a:ext cx="4823184" cy="3429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6" y="1200150"/>
            <a:ext cx="2547747" cy="3429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pPr/>
              <a:t>07/12/2018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pPr/>
              <a:t>07/12/2018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1" y="273844"/>
            <a:ext cx="12858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8675" y="273844"/>
            <a:ext cx="6074172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pPr/>
              <a:t>07/12/2018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‹Nº›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885535" y="2421633"/>
            <a:ext cx="4224528" cy="63302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pPr/>
              <a:t>07/12/2018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4234134"/>
            <a:ext cx="9144000" cy="47344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857251"/>
            <a:ext cx="9144000" cy="47344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4333593"/>
            <a:ext cx="9144000" cy="809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809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1719072"/>
            <a:ext cx="4300538" cy="1664768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3383839"/>
            <a:ext cx="4300538" cy="71667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11" y="0"/>
            <a:ext cx="1310643" cy="1719071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35799" y="982992"/>
            <a:ext cx="3908203" cy="3156453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9" name="Instructional Text"/>
          <p:cNvSpPr/>
          <p:nvPr/>
        </p:nvSpPr>
        <p:spPr>
          <a:xfrm>
            <a:off x="9258300" y="0"/>
            <a:ext cx="971550" cy="51435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es-ES" sz="1200" b="1" i="1" dirty="0" smtClean="0">
                <a:latin typeface="Arial"/>
                <a:ea typeface="+mn-ea"/>
                <a:cs typeface="Arial"/>
              </a:rPr>
              <a:t>NOTA:</a:t>
            </a:r>
          </a:p>
          <a:p>
            <a:pPr algn="l" defTabSz="914400">
              <a:buNone/>
            </a:pPr>
            <a:r>
              <a:rPr lang="es-ES" sz="1200" b="0" i="1" dirty="0" smtClean="0">
                <a:latin typeface="Arial"/>
                <a:ea typeface="+mn-ea"/>
                <a:cs typeface="Arial"/>
              </a:rPr>
              <a:t>Para cambiar la imagen de esta dispositiva, seleccione la imagen y elimínela. A continuación </a:t>
            </a:r>
            <a:r>
              <a:rPr lang="es-ES" sz="1200" b="0" i="1" noProof="0" dirty="0" smtClean="0">
                <a:latin typeface="Arial"/>
                <a:ea typeface="+mn-ea"/>
                <a:cs typeface="Arial"/>
              </a:rPr>
              <a:t>haga</a:t>
            </a:r>
            <a:r>
              <a:rPr lang="es-ES" sz="1200" b="0" i="1" dirty="0" smtClean="0">
                <a:latin typeface="Arial"/>
                <a:ea typeface="+mn-ea"/>
                <a:cs typeface="Arial"/>
              </a:rPr>
              <a:t> clic en el icono Imágenes en el marcador de posición e inserte su imagen.</a:t>
            </a:r>
            <a:endParaRPr lang="es-ES" sz="1200" b="0" i="1" dirty="0"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885951"/>
            <a:ext cx="9144000" cy="2395526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2228854"/>
            <a:ext cx="7553324" cy="1263113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3491967"/>
            <a:ext cx="7553324" cy="38231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pPr/>
              <a:t>07/12/2018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‹Nº›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1" y="0"/>
            <a:ext cx="1337391" cy="222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676" y="1200151"/>
            <a:ext cx="3686175" cy="3428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200151"/>
            <a:ext cx="3686175" cy="3428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pPr/>
              <a:t>07/12/2018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200150"/>
            <a:ext cx="3689604" cy="61793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8675" y="1818084"/>
            <a:ext cx="3689604" cy="28110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583" y="1200150"/>
            <a:ext cx="3689604" cy="61793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583" y="1818084"/>
            <a:ext cx="3689604" cy="28110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pPr/>
              <a:t>07/12/2018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pPr/>
              <a:t>07/12/2018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pPr/>
              <a:t>07/12/2018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1387" y="1200150"/>
            <a:ext cx="4083939" cy="3429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6" y="1200150"/>
            <a:ext cx="3288411" cy="3429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pPr/>
              <a:t>07/12/2018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5" y="57150"/>
            <a:ext cx="7485512" cy="82272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200150"/>
            <a:ext cx="7486650" cy="3429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8676" y="4767264"/>
            <a:ext cx="1372169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s-ES"/>
              <a:pPr/>
              <a:t>07/12/2018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844" y="4767262"/>
            <a:ext cx="4742312" cy="27384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2587" y="4767264"/>
            <a:ext cx="1371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/>
              <a:pPr/>
              <a:t>‹Nº›</a:t>
            </a:fld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827532" y="914402"/>
            <a:ext cx="7488936" cy="63302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2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16.xml"/><Relationship Id="rId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uiasdeapoyo.ne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5812" y="1729841"/>
            <a:ext cx="7572375" cy="1664768"/>
          </a:xfrm>
        </p:spPr>
        <p:txBody>
          <a:bodyPr/>
          <a:lstStyle/>
          <a:p>
            <a:pPr algn="ctr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Cambria Math" pitchFamily="18" charset="0"/>
              </a:rPr>
              <a:t>La elipse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itchFamily="18" charset="0"/>
              <a:ea typeface="Cambria Math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82063" y="4038358"/>
            <a:ext cx="2117559" cy="293011"/>
          </a:xfrm>
        </p:spPr>
        <p:txBody>
          <a:bodyPr>
            <a:normAutofit/>
          </a:bodyPr>
          <a:lstStyle/>
          <a:p>
            <a:pPr algn="ctr"/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Montoya.- </a:t>
            </a:r>
            <a:endParaRPr lang="es-E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</a:t>
            </a:r>
            <a:r>
              <a:rPr lang="es-ES" noProof="1" smtClean="0"/>
              <a:t> </a:t>
            </a:r>
            <a:r>
              <a:rPr lang="es-ES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Canónica</a:t>
            </a:r>
            <a:endParaRPr lang="es-ES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505200" y="2349500"/>
            <a:ext cx="168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F’P + FP = </a:t>
            </a:r>
            <a:r>
              <a:rPr lang="es-ES" dirty="0" err="1" smtClean="0"/>
              <a:t>Cte</a:t>
            </a:r>
            <a:endParaRPr lang="es-ES" dirty="0"/>
          </a:p>
        </p:txBody>
      </p:sp>
      <p:cxnSp>
        <p:nvCxnSpPr>
          <p:cNvPr id="4" name="3 Conector recto"/>
          <p:cNvCxnSpPr/>
          <p:nvPr/>
        </p:nvCxnSpPr>
        <p:spPr>
          <a:xfrm rot="5400000" flipH="1" flipV="1">
            <a:off x="4240017" y="3081533"/>
            <a:ext cx="2888055" cy="1588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 flipV="1">
            <a:off x="4944247" y="3376300"/>
            <a:ext cx="3708581" cy="658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8691419" y="3244712"/>
            <a:ext cx="274675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100" dirty="0" smtClean="0"/>
              <a:t>x</a:t>
            </a:r>
            <a:endParaRPr lang="es-ES" sz="11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561790" y="1410034"/>
            <a:ext cx="236136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100" dirty="0" smtClean="0"/>
              <a:t>y</a:t>
            </a:r>
            <a:endParaRPr lang="es-ES" sz="1100" dirty="0"/>
          </a:p>
        </p:txBody>
      </p:sp>
      <p:sp>
        <p:nvSpPr>
          <p:cNvPr id="9" name="8 Elipse"/>
          <p:cNvSpPr/>
          <p:nvPr/>
        </p:nvSpPr>
        <p:spPr>
          <a:xfrm>
            <a:off x="5890393" y="1594369"/>
            <a:ext cx="2454210" cy="1525077"/>
          </a:xfrm>
          <a:prstGeom prst="ellipse">
            <a:avLst/>
          </a:prstGeom>
          <a:noFill/>
          <a:ln w="19050" cmpd="sng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9 Elipse"/>
          <p:cNvSpPr/>
          <p:nvPr/>
        </p:nvSpPr>
        <p:spPr>
          <a:xfrm>
            <a:off x="7093439" y="233825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10 Elipse"/>
          <p:cNvSpPr/>
          <p:nvPr/>
        </p:nvSpPr>
        <p:spPr>
          <a:xfrm>
            <a:off x="6568062" y="2335095"/>
            <a:ext cx="45719" cy="45719"/>
          </a:xfrm>
          <a:prstGeom prst="ellipse">
            <a:avLst/>
          </a:prstGeom>
          <a:solidFill>
            <a:srgbClr val="00B0F0"/>
          </a:solidFill>
          <a:ln w="3175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11 Elipse"/>
          <p:cNvSpPr/>
          <p:nvPr/>
        </p:nvSpPr>
        <p:spPr>
          <a:xfrm>
            <a:off x="7625794" y="2337681"/>
            <a:ext cx="45719" cy="45719"/>
          </a:xfrm>
          <a:prstGeom prst="ellipse">
            <a:avLst/>
          </a:prstGeom>
          <a:solidFill>
            <a:srgbClr val="00B0F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12 Abrir llave"/>
          <p:cNvSpPr/>
          <p:nvPr/>
        </p:nvSpPr>
        <p:spPr>
          <a:xfrm rot="16200000">
            <a:off x="6801186" y="2170927"/>
            <a:ext cx="101175" cy="524726"/>
          </a:xfrm>
          <a:prstGeom prst="lef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13 Abrir llave"/>
          <p:cNvSpPr/>
          <p:nvPr/>
        </p:nvSpPr>
        <p:spPr>
          <a:xfrm rot="16200000">
            <a:off x="7329823" y="2169339"/>
            <a:ext cx="101175" cy="527902"/>
          </a:xfrm>
          <a:prstGeom prst="lef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734616" y="2429723"/>
            <a:ext cx="21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c</a:t>
            </a:r>
            <a:endParaRPr lang="es-ES" sz="800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275079" y="2426006"/>
            <a:ext cx="21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c</a:t>
            </a:r>
            <a:endParaRPr lang="es-ES" sz="800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21" name="20 Conector recto"/>
          <p:cNvCxnSpPr>
            <a:endCxn id="14" idx="0"/>
          </p:cNvCxnSpPr>
          <p:nvPr/>
        </p:nvCxnSpPr>
        <p:spPr>
          <a:xfrm rot="5400000" flipH="1" flipV="1">
            <a:off x="6618381" y="2877606"/>
            <a:ext cx="992981" cy="317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6981594" y="3373623"/>
            <a:ext cx="2776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/>
              <a:t>H</a:t>
            </a:r>
            <a:endParaRPr lang="es-ES" sz="1000" dirty="0"/>
          </a:p>
        </p:txBody>
      </p:sp>
      <p:cxnSp>
        <p:nvCxnSpPr>
          <p:cNvPr id="23" name="22 Conector recto"/>
          <p:cNvCxnSpPr>
            <a:endCxn id="10" idx="2"/>
          </p:cNvCxnSpPr>
          <p:nvPr/>
        </p:nvCxnSpPr>
        <p:spPr>
          <a:xfrm>
            <a:off x="5688140" y="2360447"/>
            <a:ext cx="1405299" cy="66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5482929" y="2239828"/>
            <a:ext cx="269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/>
              <a:t>K</a:t>
            </a:r>
            <a:endParaRPr lang="es-ES" sz="1000" dirty="0"/>
          </a:p>
        </p:txBody>
      </p:sp>
      <p:sp>
        <p:nvSpPr>
          <p:cNvPr id="25" name="24 CuadroTexto"/>
          <p:cNvSpPr txBox="1"/>
          <p:nvPr/>
        </p:nvSpPr>
        <p:spPr>
          <a:xfrm>
            <a:off x="6475792" y="2132106"/>
            <a:ext cx="247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 smtClean="0">
                <a:solidFill>
                  <a:srgbClr val="00B0F0"/>
                </a:solidFill>
              </a:rPr>
              <a:t>F</a:t>
            </a:r>
            <a:endParaRPr lang="es-ES" sz="800" dirty="0">
              <a:solidFill>
                <a:srgbClr val="00B0F0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7539574" y="2132106"/>
            <a:ext cx="2696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 smtClean="0">
                <a:solidFill>
                  <a:srgbClr val="00B0F0"/>
                </a:solidFill>
              </a:rPr>
              <a:t>F’</a:t>
            </a:r>
            <a:endParaRPr lang="es-ES" sz="800" dirty="0">
              <a:solidFill>
                <a:srgbClr val="00B0F0"/>
              </a:solidFill>
            </a:endParaRPr>
          </a:p>
        </p:txBody>
      </p:sp>
      <p:cxnSp>
        <p:nvCxnSpPr>
          <p:cNvPr id="27" name="26 Conector recto"/>
          <p:cNvCxnSpPr>
            <a:endCxn id="11" idx="4"/>
          </p:cNvCxnSpPr>
          <p:nvPr/>
        </p:nvCxnSpPr>
        <p:spPr>
          <a:xfrm rot="16200000" flipV="1">
            <a:off x="6095135" y="2876602"/>
            <a:ext cx="993363" cy="178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6382239" y="3385529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/>
              <a:t>H-C</a:t>
            </a:r>
            <a:endParaRPr lang="es-ES" sz="10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7429990" y="3380767"/>
            <a:ext cx="4459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/>
              <a:t>H+C</a:t>
            </a:r>
            <a:endParaRPr lang="es-ES" sz="1000" dirty="0"/>
          </a:p>
        </p:txBody>
      </p:sp>
      <p:cxnSp>
        <p:nvCxnSpPr>
          <p:cNvPr id="30" name="29 Conector recto"/>
          <p:cNvCxnSpPr>
            <a:endCxn id="12" idx="4"/>
          </p:cNvCxnSpPr>
          <p:nvPr/>
        </p:nvCxnSpPr>
        <p:spPr>
          <a:xfrm rot="16200000" flipV="1">
            <a:off x="7157503" y="2874551"/>
            <a:ext cx="983634" cy="133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Elipse"/>
          <p:cNvSpPr/>
          <p:nvPr/>
        </p:nvSpPr>
        <p:spPr>
          <a:xfrm>
            <a:off x="8032361" y="1843796"/>
            <a:ext cx="45719" cy="45719"/>
          </a:xfrm>
          <a:prstGeom prst="ellipse">
            <a:avLst/>
          </a:prstGeom>
          <a:solidFill>
            <a:srgbClr val="660066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660066"/>
              </a:solidFill>
            </a:endParaRPr>
          </a:p>
        </p:txBody>
      </p:sp>
      <p:cxnSp>
        <p:nvCxnSpPr>
          <p:cNvPr id="42" name="41 Conector recto"/>
          <p:cNvCxnSpPr/>
          <p:nvPr/>
        </p:nvCxnSpPr>
        <p:spPr>
          <a:xfrm rot="16200000" flipV="1">
            <a:off x="7311886" y="2628901"/>
            <a:ext cx="1489504" cy="290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>
            <a:endCxn id="41" idx="2"/>
          </p:cNvCxnSpPr>
          <p:nvPr/>
        </p:nvCxnSpPr>
        <p:spPr>
          <a:xfrm flipV="1">
            <a:off x="5690620" y="1866656"/>
            <a:ext cx="2341741" cy="1215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CuadroTexto"/>
          <p:cNvSpPr txBox="1"/>
          <p:nvPr/>
        </p:nvSpPr>
        <p:spPr>
          <a:xfrm>
            <a:off x="8041459" y="1689283"/>
            <a:ext cx="5982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>
                <a:solidFill>
                  <a:srgbClr val="660066"/>
                </a:solidFill>
                <a:latin typeface="Cambria Math" pitchFamily="18" charset="0"/>
                <a:ea typeface="Cambria Math" pitchFamily="18" charset="0"/>
              </a:rPr>
              <a:t>P: (X,Y)</a:t>
            </a:r>
            <a:endParaRPr lang="es-ES" sz="1000" dirty="0">
              <a:solidFill>
                <a:srgbClr val="660066"/>
              </a:solidFill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46" name="45 Conector recto"/>
          <p:cNvCxnSpPr>
            <a:stCxn id="11" idx="6"/>
            <a:endCxn id="41" idx="3"/>
          </p:cNvCxnSpPr>
          <p:nvPr/>
        </p:nvCxnSpPr>
        <p:spPr>
          <a:xfrm flipV="1">
            <a:off x="6613781" y="1882820"/>
            <a:ext cx="1425275" cy="475135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"/>
          <p:cNvCxnSpPr>
            <a:stCxn id="26" idx="2"/>
            <a:endCxn id="41" idx="4"/>
          </p:cNvCxnSpPr>
          <p:nvPr/>
        </p:nvCxnSpPr>
        <p:spPr>
          <a:xfrm rot="5400000" flipH="1" flipV="1">
            <a:off x="7635786" y="1928116"/>
            <a:ext cx="458035" cy="380834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CuadroTexto">
            <a:hlinkClick r:id="rId2" action="ppaction://hlinksldjump"/>
          </p:cNvPr>
          <p:cNvSpPr txBox="1"/>
          <p:nvPr/>
        </p:nvSpPr>
        <p:spPr>
          <a:xfrm>
            <a:off x="0" y="-1"/>
            <a:ext cx="394595" cy="143838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1200" dirty="0" smtClean="0">
                <a:solidFill>
                  <a:srgbClr val="0070C0"/>
                </a:solidFill>
                <a:latin typeface="Felix Titling" pitchFamily="82" charset="0"/>
              </a:rPr>
              <a:t>Índice</a:t>
            </a:r>
            <a:endParaRPr lang="es-ES" sz="1200" dirty="0">
              <a:solidFill>
                <a:srgbClr val="0070C0"/>
              </a:solidFill>
              <a:latin typeface="Felix Titling" pitchFamily="82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1" y="0"/>
            <a:ext cx="365760" cy="1325366"/>
          </a:xfrm>
          <a:prstGeom prst="rect">
            <a:avLst/>
          </a:prstGeom>
          <a:solidFill>
            <a:schemeClr val="bg2">
              <a:lumMod val="50000"/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Marcador de contenido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70535" y="1117440"/>
                <a:ext cx="8766587" cy="3727692"/>
              </a:xfrm>
            </p:spPr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CL" i="1" smtClean="0"/>
                        </m:ctrlPr>
                      </m:radPr>
                      <m:deg/>
                      <m:e>
                        <m:r>
                          <a:rPr lang="es-CL" i="1"/>
                          <m:t>(</m:t>
                        </m:r>
                        <m:r>
                          <a:rPr lang="es-CL" i="1"/>
                          <m:t>𝑋</m:t>
                        </m:r>
                        <m:r>
                          <a:rPr lang="es-CL" i="1"/>
                          <m:t>−</m:t>
                        </m:r>
                        <m:sSup>
                          <m:sSupPr>
                            <m:ctrlPr>
                              <a:rPr lang="es-CL" i="1"/>
                            </m:ctrlPr>
                          </m:sSupPr>
                          <m:e>
                            <m:d>
                              <m:dPr>
                                <m:ctrlPr>
                                  <a:rPr lang="es-CL" i="1"/>
                                </m:ctrlPr>
                              </m:d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s-CL" i="1"/>
                                  <m:t>−</m:t>
                                </m:r>
                                <m:r>
                                  <a:rPr lang="es-CL" i="1"/>
                                  <m:t>𝐶</m:t>
                                </m:r>
                              </m:e>
                            </m:d>
                            <m:r>
                              <a:rPr lang="es-CL" i="1"/>
                              <m:t>)</m:t>
                            </m:r>
                          </m:e>
                          <m:sup>
                            <m:r>
                              <a:rPr lang="es-CL" i="1"/>
                              <m:t>2</m:t>
                            </m:r>
                          </m:sup>
                        </m:sSup>
                        <m:r>
                          <a:rPr lang="es-CL" i="1"/>
                          <m:t>+</m:t>
                        </m:r>
                        <m:sSup>
                          <m:sSupPr>
                            <m:ctrlPr>
                              <a:rPr lang="es-CL" i="1"/>
                            </m:ctrlPr>
                          </m:sSupPr>
                          <m:e>
                            <m:d>
                              <m:dPr>
                                <m:ctrlPr>
                                  <a:rPr lang="es-CL" i="1"/>
                                </m:ctrlPr>
                              </m:dPr>
                              <m:e>
                                <m:r>
                                  <a:rPr lang="es-CL" i="1"/>
                                  <m:t>𝑌</m:t>
                                </m:r>
                                <m:r>
                                  <a:rPr lang="es-CL" i="1"/>
                                  <m:t>−</m:t>
                                </m:r>
                                <m:r>
                                  <a:rPr lang="es-CL" i="1"/>
                                  <m:t>𝐾</m:t>
                                </m:r>
                              </m:e>
                            </m:d>
                          </m:e>
                          <m:sup>
                            <m:r>
                              <a:rPr lang="es-CL" i="1"/>
                              <m:t>2</m:t>
                            </m:r>
                          </m:sup>
                        </m:sSup>
                      </m:e>
                    </m:rad>
                    <m:r>
                      <a:rPr lang="es-CL" i="1"/>
                      <m:t>+</m:t>
                    </m:r>
                    <m:rad>
                      <m:radPr>
                        <m:degHide m:val="on"/>
                        <m:ctrlPr>
                          <a:rPr lang="es-CL" i="1"/>
                        </m:ctrlPr>
                      </m:radPr>
                      <m:deg/>
                      <m:e>
                        <m:r>
                          <a:rPr lang="es-CL" i="1"/>
                          <m:t>(</m:t>
                        </m:r>
                        <m:sSup>
                          <m:sSupPr>
                            <m:ctrlPr>
                              <a:rPr lang="es-CL" i="1"/>
                            </m:ctrlPr>
                          </m:sSupPr>
                          <m:e>
                            <m:r>
                              <a:rPr lang="es-CL" i="1"/>
                              <m:t>𝑋</m:t>
                            </m:r>
                            <m:r>
                              <a:rPr lang="es-CL" i="1"/>
                              <m:t>−(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s-CL" i="1"/>
                              <m:t>−</m:t>
                            </m:r>
                            <m:r>
                              <a:rPr lang="es-CL" i="1"/>
                              <m:t>𝐶</m:t>
                            </m:r>
                            <m:r>
                              <a:rPr lang="es-CL" i="1"/>
                              <m:t>))</m:t>
                            </m:r>
                          </m:e>
                          <m:sup>
                            <m:r>
                              <a:rPr lang="es-CL" i="1"/>
                              <m:t>2</m:t>
                            </m:r>
                          </m:sup>
                        </m:sSup>
                        <m:r>
                          <a:rPr lang="es-CL" i="1"/>
                          <m:t>+</m:t>
                        </m:r>
                        <m:sSup>
                          <m:sSupPr>
                            <m:ctrlPr>
                              <a:rPr lang="es-CL" i="1"/>
                            </m:ctrlPr>
                          </m:sSupPr>
                          <m:e>
                            <m:d>
                              <m:dPr>
                                <m:ctrlPr>
                                  <a:rPr lang="es-CL" i="1"/>
                                </m:ctrlPr>
                              </m:dPr>
                              <m:e>
                                <m:r>
                                  <a:rPr lang="es-CL" i="1"/>
                                  <m:t>𝑌</m:t>
                                </m:r>
                                <m:r>
                                  <a:rPr lang="es-CL" i="1"/>
                                  <m:t>−</m:t>
                                </m:r>
                                <m:r>
                                  <a:rPr lang="es-CL" i="1"/>
                                  <m:t>𝑘</m:t>
                                </m:r>
                              </m:e>
                            </m:d>
                          </m:e>
                          <m:sup>
                            <m:r>
                              <a:rPr lang="es-CL" i="1"/>
                              <m:t>2</m:t>
                            </m:r>
                          </m:sup>
                        </m:sSup>
                      </m:e>
                    </m:rad>
                    <m:r>
                      <a:rPr lang="es-CL" i="1"/>
                      <m:t>=</m:t>
                    </m:r>
                    <m:rad>
                      <m:radPr>
                        <m:degHide m:val="on"/>
                        <m:ctrlPr>
                          <a:rPr lang="es-CL" i="1"/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CL" i="1"/>
                            </m:ctrlPr>
                          </m:sSupPr>
                          <m:e>
                            <m:r>
                              <a:rPr lang="es-CL" i="1"/>
                              <m:t>(</m:t>
                            </m:r>
                            <m:d>
                              <m:dPr>
                                <m:ctrlPr>
                                  <a:rPr lang="es-CL" i="1"/>
                                </m:ctrlPr>
                              </m:dPr>
                              <m:e>
                                <m:r>
                                  <a:rPr lang="es-CL" i="1"/>
                                  <m:t>h</m:t>
                                </m:r>
                                <m:r>
                                  <a:rPr lang="es-CL" i="1"/>
                                  <m:t>−</m:t>
                                </m:r>
                                <m:r>
                                  <a:rPr lang="es-CL" i="1"/>
                                  <m:t>𝐶</m:t>
                                </m:r>
                              </m:e>
                            </m:d>
                            <m:r>
                              <a:rPr lang="es-CL" i="1"/>
                              <m:t>−</m:t>
                            </m:r>
                            <m:d>
                              <m:dPr>
                                <m:ctrlPr>
                                  <a:rPr lang="es-CL" i="1"/>
                                </m:ctrlPr>
                              </m:dPr>
                              <m:e>
                                <m:r>
                                  <a:rPr lang="es-CL" i="1"/>
                                  <m:t>𝐻</m:t>
                                </m:r>
                                <m:r>
                                  <a:rPr lang="es-CL" i="1"/>
                                  <m:t>−</m:t>
                                </m:r>
                                <m:r>
                                  <a:rPr lang="es-CL" i="1"/>
                                  <m:t>𝑎</m:t>
                                </m:r>
                              </m:e>
                            </m:d>
                            <m:r>
                              <a:rPr lang="es-CL" i="1"/>
                              <m:t>)</m:t>
                            </m:r>
                          </m:e>
                          <m:sup>
                            <m:r>
                              <a:rPr lang="es-CL" i="1"/>
                              <m:t>2</m:t>
                            </m:r>
                          </m:sup>
                        </m:sSup>
                        <m:r>
                          <a:rPr lang="es-CL" i="1"/>
                          <m:t>+</m:t>
                        </m:r>
                        <m:sSup>
                          <m:sSupPr>
                            <m:ctrlPr>
                              <a:rPr lang="es-CL" i="1"/>
                            </m:ctrlPr>
                          </m:sSupPr>
                          <m:e>
                            <m:r>
                              <a:rPr lang="es-CL" i="1"/>
                              <m:t>(</m:t>
                            </m:r>
                            <m:r>
                              <a:rPr lang="es-CL" i="1"/>
                              <m:t>𝑘</m:t>
                            </m:r>
                            <m:r>
                              <a:rPr lang="es-CL" i="1"/>
                              <m:t>−</m:t>
                            </m:r>
                            <m:r>
                              <a:rPr lang="es-CL" i="1"/>
                              <m:t>𝑘</m:t>
                            </m:r>
                            <m:r>
                              <a:rPr lang="es-CL" i="1"/>
                              <m:t>)</m:t>
                            </m:r>
                          </m:e>
                          <m:sup>
                            <m:r>
                              <a:rPr lang="es-CL" i="1"/>
                              <m:t>2</m:t>
                            </m:r>
                          </m:sup>
                        </m:sSup>
                      </m:e>
                    </m:rad>
                    <m:r>
                      <a:rPr lang="es-CL" i="1"/>
                      <m:t>+</m:t>
                    </m:r>
                    <m:rad>
                      <m:radPr>
                        <m:degHide m:val="on"/>
                        <m:ctrlPr>
                          <a:rPr lang="es-CL" i="1"/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CL" i="1"/>
                            </m:ctrlPr>
                          </m:sSupPr>
                          <m:e>
                            <m:r>
                              <a:rPr lang="es-CL" i="1"/>
                              <m:t>(</m:t>
                            </m:r>
                            <m:d>
                              <m:dPr>
                                <m:ctrlPr>
                                  <a:rPr lang="es-CL" i="1"/>
                                </m:ctrlPr>
                              </m:dPr>
                              <m:e>
                                <m:r>
                                  <a:rPr lang="es-CL" i="1"/>
                                  <m:t>𝐻</m:t>
                                </m:r>
                                <m:r>
                                  <a:rPr lang="es-CL" i="1"/>
                                  <m:t>+</m:t>
                                </m:r>
                                <m:r>
                                  <a:rPr lang="es-CL" i="1"/>
                                  <m:t>𝑐</m:t>
                                </m:r>
                              </m:e>
                            </m:d>
                            <m:r>
                              <a:rPr lang="es-CL" i="1"/>
                              <m:t>−</m:t>
                            </m:r>
                            <m:d>
                              <m:dPr>
                                <m:ctrlPr>
                                  <a:rPr lang="es-CL" i="1"/>
                                </m:ctrlPr>
                              </m:dPr>
                              <m:e>
                                <m:r>
                                  <a:rPr lang="es-CL" i="1"/>
                                  <m:t>𝐻</m:t>
                                </m:r>
                                <m:r>
                                  <a:rPr lang="es-CL" i="1"/>
                                  <m:t>−</m:t>
                                </m:r>
                                <m:r>
                                  <a:rPr lang="es-CL" i="1"/>
                                  <m:t>𝑎</m:t>
                                </m:r>
                              </m:e>
                            </m:d>
                            <m:r>
                              <a:rPr lang="es-CL" i="1"/>
                              <m:t>)</m:t>
                            </m:r>
                          </m:e>
                          <m:sup>
                            <m:r>
                              <a:rPr lang="es-CL" i="1"/>
                              <m:t>2</m:t>
                            </m:r>
                          </m:sup>
                        </m:sSup>
                        <m:r>
                          <a:rPr lang="es-CL" i="1"/>
                          <m:t>+</m:t>
                        </m:r>
                        <m:sSup>
                          <m:sSupPr>
                            <m:ctrlPr>
                              <a:rPr lang="es-CL" i="1"/>
                            </m:ctrlPr>
                          </m:sSupPr>
                          <m:e>
                            <m:r>
                              <a:rPr lang="es-CL" i="1"/>
                              <m:t>(</m:t>
                            </m:r>
                            <m:r>
                              <a:rPr lang="es-CL" i="1"/>
                              <m:t>𝑘</m:t>
                            </m:r>
                            <m:r>
                              <a:rPr lang="es-CL" i="1"/>
                              <m:t>−</m:t>
                            </m:r>
                            <m:r>
                              <a:rPr lang="es-CL" i="1"/>
                              <m:t>𝑘</m:t>
                            </m:r>
                            <m:r>
                              <a:rPr lang="es-CL" i="1"/>
                              <m:t>)</m:t>
                            </m:r>
                          </m:e>
                          <m:sup>
                            <m:r>
                              <a:rPr lang="es-CL" i="1"/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s-CL" dirty="0"/>
              </a:p>
              <a:p>
                <a:r>
                  <a:rPr lang="es-CL" dirty="0" smtClean="0"/>
                  <a:t> 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CL" i="1"/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CL" i="1"/>
                            </m:ctrlPr>
                          </m:sSupPr>
                          <m:e>
                            <m:r>
                              <a:rPr lang="es-CL" i="1"/>
                              <m:t>(</m:t>
                            </m:r>
                            <m:d>
                              <m:dPr>
                                <m:ctrlPr>
                                  <a:rPr lang="es-CL" i="1"/>
                                </m:ctrlPr>
                              </m:dPr>
                              <m:e>
                                <m:r>
                                  <a:rPr lang="es-CL" i="1"/>
                                  <m:t>𝑥</m:t>
                                </m:r>
                                <m:r>
                                  <a:rPr lang="es-CL" i="1"/>
                                  <m:t>−</m:t>
                                </m:r>
                                <m:r>
                                  <a:rPr lang="es-CL" i="1"/>
                                  <m:t>𝐻</m:t>
                                </m:r>
                              </m:e>
                            </m:d>
                            <m:r>
                              <a:rPr lang="es-CL" i="1"/>
                              <m:t>+</m:t>
                            </m:r>
                            <m:r>
                              <a:rPr lang="es-CL" i="1"/>
                              <m:t>𝑐</m:t>
                            </m:r>
                            <m:r>
                              <a:rPr lang="es-CL" i="1"/>
                              <m:t>)</m:t>
                            </m:r>
                          </m:e>
                          <m:sup>
                            <m:r>
                              <a:rPr lang="es-CL" i="1"/>
                              <m:t>2</m:t>
                            </m:r>
                          </m:sup>
                        </m:sSup>
                        <m:r>
                          <a:rPr lang="es-CL" i="1"/>
                          <m:t>+</m:t>
                        </m:r>
                        <m:sSup>
                          <m:sSupPr>
                            <m:ctrlPr>
                              <a:rPr lang="es-CL" i="1"/>
                            </m:ctrlPr>
                          </m:sSupPr>
                          <m:e>
                            <m:d>
                              <m:dPr>
                                <m:ctrlPr>
                                  <a:rPr lang="es-CL" i="1"/>
                                </m:ctrlPr>
                              </m:dPr>
                              <m:e>
                                <m:r>
                                  <a:rPr lang="es-CL" i="1"/>
                                  <m:t>𝑌</m:t>
                                </m:r>
                                <m:r>
                                  <a:rPr lang="es-CL" i="1"/>
                                  <m:t>−</m:t>
                                </m:r>
                                <m:r>
                                  <a:rPr lang="es-CL" i="1"/>
                                  <m:t>𝐾</m:t>
                                </m:r>
                              </m:e>
                            </m:d>
                          </m:e>
                          <m:sup>
                            <m:r>
                              <a:rPr lang="es-CL" i="1"/>
                              <m:t>2</m:t>
                            </m:r>
                          </m:sup>
                        </m:sSup>
                      </m:e>
                    </m:rad>
                    <m:r>
                      <a:rPr lang="es-CL" i="1"/>
                      <m:t>+</m:t>
                    </m:r>
                    <m:rad>
                      <m:radPr>
                        <m:degHide m:val="on"/>
                        <m:ctrlPr>
                          <a:rPr lang="es-CL" i="1"/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CL" i="1"/>
                            </m:ctrlPr>
                          </m:sSupPr>
                          <m:e>
                            <m:r>
                              <a:rPr lang="es-CL" i="1"/>
                              <m:t>(</m:t>
                            </m:r>
                            <m:d>
                              <m:dPr>
                                <m:ctrlPr>
                                  <a:rPr lang="es-CL" i="1"/>
                                </m:ctrlPr>
                              </m:dPr>
                              <m:e>
                                <m:r>
                                  <a:rPr lang="es-CL" i="1"/>
                                  <m:t>𝑥</m:t>
                                </m:r>
                                <m:r>
                                  <a:rPr lang="es-CL" i="1"/>
                                  <m:t>−</m:t>
                                </m:r>
                                <m:r>
                                  <a:rPr lang="es-CL" i="1"/>
                                  <m:t>𝐻</m:t>
                                </m:r>
                              </m:e>
                            </m:d>
                            <m:r>
                              <a:rPr lang="es-CL" i="1"/>
                              <m:t>−</m:t>
                            </m:r>
                            <m:r>
                              <a:rPr lang="es-CL" i="1"/>
                              <m:t>𝑐</m:t>
                            </m:r>
                            <m:r>
                              <a:rPr lang="es-CL" i="1"/>
                              <m:t>))</m:t>
                            </m:r>
                          </m:e>
                          <m:sup>
                            <m:r>
                              <a:rPr lang="es-CL" i="1"/>
                              <m:t>2</m:t>
                            </m:r>
                          </m:sup>
                        </m:sSup>
                        <m:r>
                          <a:rPr lang="es-CL" i="1"/>
                          <m:t>+</m:t>
                        </m:r>
                        <m:sSup>
                          <m:sSupPr>
                            <m:ctrlPr>
                              <a:rPr lang="es-CL" i="1"/>
                            </m:ctrlPr>
                          </m:sSupPr>
                          <m:e>
                            <m:d>
                              <m:dPr>
                                <m:ctrlPr>
                                  <a:rPr lang="es-CL" i="1"/>
                                </m:ctrlPr>
                              </m:dPr>
                              <m:e>
                                <m:r>
                                  <a:rPr lang="es-CL" i="1"/>
                                  <m:t>𝑌</m:t>
                                </m:r>
                                <m:r>
                                  <a:rPr lang="es-CL" i="1"/>
                                  <m:t>−</m:t>
                                </m:r>
                                <m:r>
                                  <a:rPr lang="es-CL" i="1"/>
                                  <m:t>𝐾</m:t>
                                </m:r>
                              </m:e>
                            </m:d>
                          </m:e>
                          <m:sup>
                            <m:r>
                              <a:rPr lang="es-CL" i="1"/>
                              <m:t>2</m:t>
                            </m:r>
                          </m:sup>
                        </m:sSup>
                      </m:e>
                    </m:rad>
                    <m:r>
                      <a:rPr lang="es-CL" i="1"/>
                      <m:t>=</m:t>
                    </m:r>
                    <m:rad>
                      <m:radPr>
                        <m:degHide m:val="on"/>
                        <m:ctrlPr>
                          <a:rPr lang="es-CL" i="1"/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CL" i="1"/>
                            </m:ctrlPr>
                          </m:sSupPr>
                          <m:e>
                            <m:r>
                              <a:rPr lang="es-CL" i="1"/>
                              <m:t>(</m:t>
                            </m:r>
                            <m:r>
                              <a:rPr lang="es-CL" i="1"/>
                              <m:t>𝑎</m:t>
                            </m:r>
                            <m:r>
                              <a:rPr lang="es-CL" i="1"/>
                              <m:t>−</m:t>
                            </m:r>
                            <m:r>
                              <a:rPr lang="es-CL" i="1"/>
                              <m:t>𝑐</m:t>
                            </m:r>
                            <m:r>
                              <a:rPr lang="es-CL" i="1"/>
                              <m:t>)</m:t>
                            </m:r>
                          </m:e>
                          <m:sup>
                            <m:r>
                              <a:rPr lang="es-CL" i="1"/>
                              <m:t>2</m:t>
                            </m:r>
                          </m:sup>
                        </m:sSup>
                      </m:e>
                    </m:rad>
                    <m:r>
                      <a:rPr lang="es-CL" i="1"/>
                      <m:t>+</m:t>
                    </m:r>
                    <m:rad>
                      <m:radPr>
                        <m:degHide m:val="on"/>
                        <m:ctrlPr>
                          <a:rPr lang="es-CL" i="1"/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CL" i="1"/>
                            </m:ctrlPr>
                          </m:sSupPr>
                          <m:e>
                            <m:r>
                              <a:rPr lang="es-CL" i="1"/>
                              <m:t>(</m:t>
                            </m:r>
                            <m:r>
                              <a:rPr lang="es-CL" i="1"/>
                              <m:t>𝑎</m:t>
                            </m:r>
                            <m:r>
                              <a:rPr lang="es-CL" i="1"/>
                              <m:t>+</m:t>
                            </m:r>
                            <m:r>
                              <a:rPr lang="es-CL" i="1"/>
                              <m:t>𝑐</m:t>
                            </m:r>
                            <m:r>
                              <a:rPr lang="es-CL" i="1"/>
                              <m:t>)</m:t>
                            </m:r>
                          </m:e>
                          <m:sup>
                            <m:r>
                              <a:rPr lang="es-CL" i="1"/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CL" i="1"/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CL" i="1"/>
                            </m:ctrlPr>
                          </m:sSupPr>
                          <m:e>
                            <m:r>
                              <a:rPr lang="es-CL" i="1"/>
                              <m:t>(</m:t>
                            </m:r>
                            <m:d>
                              <m:dPr>
                                <m:ctrlPr>
                                  <a:rPr lang="es-CL" i="1"/>
                                </m:ctrlPr>
                              </m:dPr>
                              <m:e>
                                <m:r>
                                  <a:rPr lang="es-CL" i="1"/>
                                  <m:t>𝑥</m:t>
                                </m:r>
                                <m:r>
                                  <a:rPr lang="es-CL" i="1"/>
                                  <m:t>−</m:t>
                                </m:r>
                                <m:r>
                                  <a:rPr lang="es-CL" i="1"/>
                                  <m:t>𝐻</m:t>
                                </m:r>
                              </m:e>
                            </m:d>
                            <m:r>
                              <a:rPr lang="es-CL" i="1"/>
                              <m:t>+</m:t>
                            </m:r>
                            <m:r>
                              <a:rPr lang="es-CL" i="1"/>
                              <m:t>𝑐</m:t>
                            </m:r>
                            <m:r>
                              <a:rPr lang="es-CL" i="1"/>
                              <m:t>)</m:t>
                            </m:r>
                          </m:e>
                          <m:sup>
                            <m:r>
                              <a:rPr lang="es-CL" i="1"/>
                              <m:t>2</m:t>
                            </m:r>
                          </m:sup>
                        </m:sSup>
                        <m:r>
                          <a:rPr lang="es-CL" i="1"/>
                          <m:t>+</m:t>
                        </m:r>
                        <m:sSup>
                          <m:sSupPr>
                            <m:ctrlPr>
                              <a:rPr lang="es-CL" i="1"/>
                            </m:ctrlPr>
                          </m:sSupPr>
                          <m:e>
                            <m:d>
                              <m:dPr>
                                <m:ctrlPr>
                                  <a:rPr lang="es-CL" i="1"/>
                                </m:ctrlPr>
                              </m:dPr>
                              <m:e>
                                <m:r>
                                  <a:rPr lang="es-CL" i="1"/>
                                  <m:t>𝑌</m:t>
                                </m:r>
                                <m:r>
                                  <a:rPr lang="es-CL" i="1"/>
                                  <m:t>−</m:t>
                                </m:r>
                                <m:r>
                                  <a:rPr lang="es-CL" i="1"/>
                                  <m:t>𝐾</m:t>
                                </m:r>
                              </m:e>
                            </m:d>
                          </m:e>
                          <m:sup>
                            <m:r>
                              <a:rPr lang="es-CL" i="1"/>
                              <m:t>2</m:t>
                            </m:r>
                          </m:sup>
                        </m:sSup>
                      </m:e>
                    </m:rad>
                    <m:r>
                      <a:rPr lang="es-CL" i="1"/>
                      <m:t>+</m:t>
                    </m:r>
                    <m:rad>
                      <m:radPr>
                        <m:degHide m:val="on"/>
                        <m:ctrlPr>
                          <a:rPr lang="es-CL" i="1"/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CL" i="1"/>
                            </m:ctrlPr>
                          </m:sSupPr>
                          <m:e>
                            <m:r>
                              <a:rPr lang="es-CL" i="1"/>
                              <m:t>(</m:t>
                            </m:r>
                            <m:d>
                              <m:dPr>
                                <m:ctrlPr>
                                  <a:rPr lang="es-CL" i="1"/>
                                </m:ctrlPr>
                              </m:dPr>
                              <m:e>
                                <m:r>
                                  <a:rPr lang="es-CL" i="1"/>
                                  <m:t>𝑥</m:t>
                                </m:r>
                                <m:r>
                                  <a:rPr lang="es-CL" i="1"/>
                                  <m:t>−</m:t>
                                </m:r>
                                <m:r>
                                  <a:rPr lang="es-CL" i="1"/>
                                  <m:t>𝐻</m:t>
                                </m:r>
                              </m:e>
                            </m:d>
                            <m:r>
                              <a:rPr lang="es-CL" i="1"/>
                              <m:t>−</m:t>
                            </m:r>
                            <m:r>
                              <a:rPr lang="es-CL" i="1"/>
                              <m:t>𝑐</m:t>
                            </m:r>
                            <m:r>
                              <a:rPr lang="es-CL" i="1"/>
                              <m:t>))</m:t>
                            </m:r>
                          </m:e>
                          <m:sup>
                            <m:r>
                              <a:rPr lang="es-CL" i="1"/>
                              <m:t>2</m:t>
                            </m:r>
                          </m:sup>
                        </m:sSup>
                        <m:r>
                          <a:rPr lang="es-CL" i="1"/>
                          <m:t>+</m:t>
                        </m:r>
                        <m:sSup>
                          <m:sSupPr>
                            <m:ctrlPr>
                              <a:rPr lang="es-CL" i="1"/>
                            </m:ctrlPr>
                          </m:sSupPr>
                          <m:e>
                            <m:d>
                              <m:dPr>
                                <m:ctrlPr>
                                  <a:rPr lang="es-CL" i="1"/>
                                </m:ctrlPr>
                              </m:dPr>
                              <m:e>
                                <m:r>
                                  <a:rPr lang="es-CL" i="1"/>
                                  <m:t>𝑌</m:t>
                                </m:r>
                                <m:r>
                                  <a:rPr lang="es-CL" i="1"/>
                                  <m:t>−</m:t>
                                </m:r>
                                <m:r>
                                  <a:rPr lang="es-CL" i="1"/>
                                  <m:t>𝐾</m:t>
                                </m:r>
                              </m:e>
                            </m:d>
                          </m:e>
                          <m:sup>
                            <m:r>
                              <a:rPr lang="es-CL" i="1"/>
                              <m:t>2</m:t>
                            </m:r>
                          </m:sup>
                        </m:sSup>
                      </m:e>
                    </m:rad>
                    <m:r>
                      <a:rPr lang="es-CL" i="1"/>
                      <m:t>=</m:t>
                    </m:r>
                    <m:r>
                      <a:rPr lang="es-CL" i="1"/>
                      <m:t>𝑎</m:t>
                    </m:r>
                    <m:r>
                      <a:rPr lang="es-CL" i="1"/>
                      <m:t>−</m:t>
                    </m:r>
                    <m:r>
                      <a:rPr lang="es-CL" i="1"/>
                      <m:t>𝑐</m:t>
                    </m:r>
                    <m:r>
                      <a:rPr lang="es-CL" i="1"/>
                      <m:t>+</m:t>
                    </m:r>
                    <m:r>
                      <a:rPr lang="es-CL" i="1"/>
                      <m:t>𝑎</m:t>
                    </m:r>
                    <m:r>
                      <a:rPr lang="es-CL" i="1"/>
                      <m:t>+</m:t>
                    </m:r>
                    <m:r>
                      <a:rPr lang="es-CL" i="1"/>
                      <m:t>𝑐</m:t>
                    </m:r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CL" i="1"/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CL" i="1"/>
                            </m:ctrlPr>
                          </m:sSupPr>
                          <m:e>
                            <m:r>
                              <a:rPr lang="es-CL" i="1"/>
                              <m:t>(</m:t>
                            </m:r>
                            <m:d>
                              <m:dPr>
                                <m:ctrlPr>
                                  <a:rPr lang="es-CL" i="1"/>
                                </m:ctrlPr>
                              </m:dPr>
                              <m:e>
                                <m:r>
                                  <a:rPr lang="es-CL" i="1"/>
                                  <m:t>𝑥</m:t>
                                </m:r>
                                <m:r>
                                  <a:rPr lang="es-CL" i="1"/>
                                  <m:t>−</m:t>
                                </m:r>
                                <m:r>
                                  <a:rPr lang="es-CL" i="1"/>
                                  <m:t>𝐻</m:t>
                                </m:r>
                              </m:e>
                            </m:d>
                            <m:r>
                              <a:rPr lang="es-CL" i="1"/>
                              <m:t>+</m:t>
                            </m:r>
                            <m:r>
                              <a:rPr lang="es-CL" i="1"/>
                              <m:t>𝑐</m:t>
                            </m:r>
                            <m:r>
                              <a:rPr lang="es-CL" i="1"/>
                              <m:t>)</m:t>
                            </m:r>
                          </m:e>
                          <m:sup>
                            <m:r>
                              <a:rPr lang="es-CL" i="1"/>
                              <m:t>2</m:t>
                            </m:r>
                          </m:sup>
                        </m:sSup>
                        <m:r>
                          <a:rPr lang="es-CL" i="1"/>
                          <m:t>+</m:t>
                        </m:r>
                        <m:sSup>
                          <m:sSupPr>
                            <m:ctrlPr>
                              <a:rPr lang="es-CL" i="1"/>
                            </m:ctrlPr>
                          </m:sSupPr>
                          <m:e>
                            <m:d>
                              <m:dPr>
                                <m:ctrlPr>
                                  <a:rPr lang="es-CL" i="1"/>
                                </m:ctrlPr>
                              </m:dPr>
                              <m:e>
                                <m:r>
                                  <a:rPr lang="es-CL" i="1"/>
                                  <m:t>𝑌</m:t>
                                </m:r>
                                <m:r>
                                  <a:rPr lang="es-CL" i="1"/>
                                  <m:t>−</m:t>
                                </m:r>
                                <m:r>
                                  <a:rPr lang="es-CL" i="1"/>
                                  <m:t>𝐾</m:t>
                                </m:r>
                              </m:e>
                            </m:d>
                          </m:e>
                          <m:sup>
                            <m:r>
                              <a:rPr lang="es-CL" i="1"/>
                              <m:t>2</m:t>
                            </m:r>
                          </m:sup>
                        </m:sSup>
                      </m:e>
                    </m:rad>
                    <m:r>
                      <a:rPr lang="es-CL" i="1"/>
                      <m:t>+</m:t>
                    </m:r>
                    <m:rad>
                      <m:radPr>
                        <m:degHide m:val="on"/>
                        <m:ctrlPr>
                          <a:rPr lang="es-CL" i="1"/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CL" i="1"/>
                            </m:ctrlPr>
                          </m:sSupPr>
                          <m:e>
                            <m:r>
                              <a:rPr lang="es-CL" i="1"/>
                              <m:t>(</m:t>
                            </m:r>
                            <m:d>
                              <m:dPr>
                                <m:ctrlPr>
                                  <a:rPr lang="es-CL" i="1"/>
                                </m:ctrlPr>
                              </m:dPr>
                              <m:e>
                                <m:r>
                                  <a:rPr lang="es-CL" i="1"/>
                                  <m:t>𝑥</m:t>
                                </m:r>
                                <m:r>
                                  <a:rPr lang="es-CL" i="1"/>
                                  <m:t>−</m:t>
                                </m:r>
                                <m:r>
                                  <a:rPr lang="es-CL" i="1"/>
                                  <m:t>𝐻</m:t>
                                </m:r>
                              </m:e>
                            </m:d>
                            <m:r>
                              <a:rPr lang="es-CL" i="1"/>
                              <m:t>−</m:t>
                            </m:r>
                            <m:r>
                              <a:rPr lang="es-CL" i="1"/>
                              <m:t>𝑐</m:t>
                            </m:r>
                            <m:r>
                              <a:rPr lang="es-CL" i="1"/>
                              <m:t>))</m:t>
                            </m:r>
                          </m:e>
                          <m:sup>
                            <m:r>
                              <a:rPr lang="es-CL" i="1"/>
                              <m:t>2</m:t>
                            </m:r>
                          </m:sup>
                        </m:sSup>
                        <m:r>
                          <a:rPr lang="es-CL" i="1"/>
                          <m:t>+</m:t>
                        </m:r>
                        <m:sSup>
                          <m:sSupPr>
                            <m:ctrlPr>
                              <a:rPr lang="es-CL" i="1"/>
                            </m:ctrlPr>
                          </m:sSupPr>
                          <m:e>
                            <m:d>
                              <m:dPr>
                                <m:ctrlPr>
                                  <a:rPr lang="es-CL" i="1"/>
                                </m:ctrlPr>
                              </m:dPr>
                              <m:e>
                                <m:r>
                                  <a:rPr lang="es-CL" i="1"/>
                                  <m:t>𝑌</m:t>
                                </m:r>
                                <m:r>
                                  <a:rPr lang="es-CL" i="1"/>
                                  <m:t>−</m:t>
                                </m:r>
                                <m:r>
                                  <a:rPr lang="es-CL" i="1"/>
                                  <m:t>𝐾</m:t>
                                </m:r>
                              </m:e>
                            </m:d>
                          </m:e>
                          <m:sup>
                            <m:r>
                              <a:rPr lang="es-CL" i="1"/>
                              <m:t>2</m:t>
                            </m:r>
                          </m:sup>
                        </m:sSup>
                      </m:e>
                    </m:rad>
                    <m:r>
                      <a:rPr lang="es-CL" i="1"/>
                      <m:t>=2</m:t>
                    </m:r>
                    <m:r>
                      <a:rPr lang="es-CL" i="1"/>
                      <m:t>𝑎</m:t>
                    </m:r>
                  </m:oMath>
                </a14:m>
                <a:endParaRPr lang="es-CL" dirty="0"/>
              </a:p>
              <a:p>
                <a:r>
                  <a:rPr lang="es-CL" dirty="0"/>
                  <a:t> </a:t>
                </a:r>
              </a:p>
            </p:txBody>
          </p:sp>
        </mc:Choice>
        <mc:Fallback>
          <p:sp>
            <p:nvSpPr>
              <p:cNvPr id="4" name="Marcador de contenido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70535" y="1117440"/>
                <a:ext cx="8766587" cy="3727692"/>
              </a:xfrm>
              <a:blipFill rotWithShape="0">
                <a:blip r:embed="rId2"/>
                <a:stretch>
                  <a:fillRect l="-132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70535" y="178131"/>
            <a:ext cx="7485512" cy="630490"/>
          </a:xfrm>
        </p:spPr>
        <p:txBody>
          <a:bodyPr/>
          <a:lstStyle/>
          <a:p>
            <a:r>
              <a:rPr lang="es-ES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</a:t>
            </a:r>
            <a:r>
              <a:rPr lang="es-ES" noProof="1" smtClean="0"/>
              <a:t> </a:t>
            </a:r>
            <a:r>
              <a:rPr lang="es-ES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Canónica</a:t>
            </a:r>
            <a:endParaRPr lang="es-ES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484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Marcador de contenido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91168" y="238665"/>
                <a:ext cx="8196571" cy="459459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))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L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d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s-CL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L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d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s-CL" dirty="0" smtClean="0"/>
              </a:p>
              <a:p>
                <a:endParaRPr lang="es-CL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d>
                                      <m:d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</m:d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))</m:t>
                                    </m:r>
                                  </m:e>
                                  <m: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e>
                        </m:d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d>
                                      <m:d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</m:d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e>
                        </m:d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CL" dirty="0"/>
              </a:p>
              <a:p>
                <a:r>
                  <a:rPr lang="es-CL" dirty="0"/>
                  <a:t> 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</m:d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L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d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s-CL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</m:d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L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d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s-CL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CL" dirty="0"/>
              </a:p>
              <a:p>
                <a:endParaRPr lang="es-CL" dirty="0"/>
              </a:p>
              <a:p>
                <a:endParaRPr lang="es-CL" dirty="0"/>
              </a:p>
            </p:txBody>
          </p:sp>
        </mc:Choice>
        <mc:Fallback>
          <p:sp>
            <p:nvSpPr>
              <p:cNvPr id="4" name="Marcador de contenido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91168" y="238665"/>
                <a:ext cx="8196571" cy="4594591"/>
              </a:xfrm>
              <a:blipFill rotWithShape="0">
                <a:blip r:embed="rId2"/>
                <a:stretch>
                  <a:fillRect l="-178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85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Marcador de contenido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30629" y="130629"/>
                <a:ext cx="8930243" cy="4690753"/>
              </a:xfrm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CL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</m:d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L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d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+(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CL" dirty="0"/>
              </a:p>
              <a:p>
                <a:endParaRPr lang="es-CL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</m:d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L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d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endParaRPr lang="es-CL" dirty="0"/>
              </a:p>
              <a:p>
                <a:endParaRPr lang="es-CL" dirty="0"/>
              </a:p>
              <a:p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</m:d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L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d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endParaRPr lang="es-CL" dirty="0" smtClean="0"/>
              </a:p>
              <a:p>
                <a:endParaRPr lang="es-CL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ad>
                              <m:radPr>
                                <m:degHide m:val="on"/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ctrlPr>
                                              <a:rPr lang="es-CL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s-CL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s-CL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s-CL" i="1">
                                                <a:latin typeface="Cambria Math" panose="02040503050406030204" pitchFamily="18" charset="0"/>
                                              </a:rPr>
                                              <m:t>𝐻</m:t>
                                            </m:r>
                                          </m:e>
                                        </m:d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e>
                        </m:d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CL" dirty="0"/>
              </a:p>
              <a:p>
                <a:endParaRPr lang="es-CL" dirty="0"/>
              </a:p>
              <a:p>
                <a:r>
                  <a:rPr lang="es-CL" dirty="0"/>
                  <a:t> </a:t>
                </a:r>
              </a:p>
              <a:p>
                <a:endParaRPr lang="es-CL" dirty="0"/>
              </a:p>
            </p:txBody>
          </p:sp>
        </mc:Choice>
        <mc:Fallback>
          <p:sp>
            <p:nvSpPr>
              <p:cNvPr id="4" name="Marcador de contenido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30629" y="130629"/>
                <a:ext cx="8930243" cy="4690753"/>
              </a:xfrm>
              <a:blipFill rotWithShape="0">
                <a:blip r:embed="rId2"/>
                <a:stretch>
                  <a:fillRect l="-1297" b="-90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186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Marcador de contenido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78130" y="154379"/>
                <a:ext cx="8538357" cy="477388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</m:d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L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d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CL" dirty="0" smtClean="0"/>
              </a:p>
              <a:p>
                <a:endParaRPr lang="es-CL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L" i="1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s-CL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L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d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CL" dirty="0"/>
              </a:p>
              <a:p>
                <a:r>
                  <a:rPr lang="es-CL" dirty="0"/>
                  <a:t> 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CL" dirty="0"/>
              </a:p>
              <a:p>
                <a:r>
                  <a:rPr lang="es-CL" dirty="0"/>
                  <a:t> 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CL" dirty="0"/>
              </a:p>
            </p:txBody>
          </p:sp>
        </mc:Choice>
        <mc:Fallback>
          <p:sp>
            <p:nvSpPr>
              <p:cNvPr id="4" name="Marcador de contenido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78130" y="154379"/>
                <a:ext cx="8538357" cy="4773881"/>
              </a:xfrm>
              <a:blipFill rotWithShape="0">
                <a:blip r:embed="rId2"/>
                <a:stretch>
                  <a:fillRect l="-171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298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Marcador de contenido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08758" y="213755"/>
                <a:ext cx="8467107" cy="461950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CL" dirty="0" smtClean="0"/>
              </a:p>
              <a:p>
                <a:endParaRPr lang="es-CL" dirty="0" smtClean="0"/>
              </a:p>
              <a:p>
                <a:endParaRPr lang="es-CL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CL" dirty="0"/>
              </a:p>
              <a:p>
                <a:pPr marL="0" indent="0">
                  <a:buNone/>
                </a:pPr>
                <a:endParaRPr lang="es-CL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CL" dirty="0"/>
                  <a:t> /: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CL" dirty="0" smtClean="0"/>
              </a:p>
              <a:p>
                <a:endParaRPr lang="es-CL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s-CL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CL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sz="3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CL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CL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CL" sz="32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s-CL" sz="3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CL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CL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s-CL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CL" sz="3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s-CL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CL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sz="3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CL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s-CL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CL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s-CL" sz="3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CL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CL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s-CL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CL" sz="32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s-CL" sz="3200" dirty="0"/>
              </a:p>
              <a:p>
                <a:endParaRPr lang="es-CL" dirty="0"/>
              </a:p>
            </p:txBody>
          </p:sp>
        </mc:Choice>
        <mc:Fallback>
          <p:sp>
            <p:nvSpPr>
              <p:cNvPr id="4" name="Marcador de contenido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08758" y="213755"/>
                <a:ext cx="8467107" cy="4619501"/>
              </a:xfrm>
              <a:blipFill rotWithShape="0">
                <a:blip r:embed="rId2"/>
                <a:stretch>
                  <a:fillRect l="-1728" t="-92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359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</a:t>
            </a:r>
            <a:r>
              <a:rPr lang="es-ES" noProof="1" smtClean="0"/>
              <a:t> </a:t>
            </a:r>
            <a:r>
              <a:rPr lang="es-ES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Canónica</a:t>
            </a:r>
            <a:endParaRPr lang="es-ES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21 CuadroTexto">
            <a:hlinkClick r:id="rId3" action="ppaction://hlinksldjump"/>
          </p:cNvPr>
          <p:cNvSpPr txBox="1"/>
          <p:nvPr/>
        </p:nvSpPr>
        <p:spPr>
          <a:xfrm>
            <a:off x="0" y="-1"/>
            <a:ext cx="394595" cy="143838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1200" dirty="0" smtClean="0">
                <a:solidFill>
                  <a:srgbClr val="0070C0"/>
                </a:solidFill>
                <a:latin typeface="Felix Titling" pitchFamily="82" charset="0"/>
              </a:rPr>
              <a:t>Índice</a:t>
            </a:r>
            <a:endParaRPr lang="es-ES" sz="1200" dirty="0">
              <a:solidFill>
                <a:srgbClr val="0070C0"/>
              </a:solidFill>
              <a:latin typeface="Felix Titling" pitchFamily="82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1" y="0"/>
            <a:ext cx="365760" cy="1325366"/>
          </a:xfrm>
          <a:prstGeom prst="rect">
            <a:avLst/>
          </a:prstGeom>
          <a:solidFill>
            <a:schemeClr val="bg2">
              <a:lumMod val="50000"/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Bell MT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Marcador de contenido 3"/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1638226" y="1451725"/>
                <a:ext cx="5866410" cy="2882769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None/>
                </a:pPr>
                <a:endParaRPr lang="es-CL" dirty="0" smtClean="0"/>
              </a:p>
              <a:p>
                <a:endParaRPr lang="es-CL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s-CL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CL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CL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CL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CL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s-CL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CL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CL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s-CL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CL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s-CL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CL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CL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s-CL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CL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s-CL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CL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CL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s-CL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CL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s-CL" sz="4800" dirty="0">
                  <a:solidFill>
                    <a:srgbClr val="FF0000"/>
                  </a:solidFill>
                </a:endParaRPr>
              </a:p>
              <a:p>
                <a:endParaRPr lang="es-CL" dirty="0"/>
              </a:p>
            </p:txBody>
          </p:sp>
        </mc:Choice>
        <mc:Fallback>
          <p:sp>
            <p:nvSpPr>
              <p:cNvPr id="13" name="Marcador de contenido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1638226" y="1451725"/>
                <a:ext cx="5866410" cy="288276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</a:t>
            </a:r>
            <a:r>
              <a:rPr lang="es-ES" noProof="1" smtClean="0"/>
              <a:t> </a:t>
            </a:r>
            <a:r>
              <a:rPr lang="es-ES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Canónica</a:t>
            </a:r>
            <a:endParaRPr lang="es-ES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21 CuadroTexto">
            <a:hlinkClick r:id="rId3" action="ppaction://hlinksldjump"/>
          </p:cNvPr>
          <p:cNvSpPr txBox="1"/>
          <p:nvPr/>
        </p:nvSpPr>
        <p:spPr>
          <a:xfrm>
            <a:off x="0" y="-1"/>
            <a:ext cx="394595" cy="143838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1200" dirty="0" smtClean="0">
                <a:solidFill>
                  <a:srgbClr val="0070C0"/>
                </a:solidFill>
                <a:latin typeface="Felix Titling" pitchFamily="82" charset="0"/>
              </a:rPr>
              <a:t>Índice</a:t>
            </a:r>
            <a:endParaRPr lang="es-ES" sz="1200" dirty="0">
              <a:solidFill>
                <a:srgbClr val="0070C0"/>
              </a:solidFill>
              <a:latin typeface="Felix Titling" pitchFamily="82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1" y="0"/>
            <a:ext cx="365760" cy="1325366"/>
          </a:xfrm>
          <a:prstGeom prst="rect">
            <a:avLst/>
          </a:prstGeom>
          <a:solidFill>
            <a:schemeClr val="bg2">
              <a:lumMod val="50000"/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Bell MT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Marcador de contenido 3"/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394595" y="1217196"/>
                <a:ext cx="8467107" cy="3627936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None/>
                </a:pPr>
                <a:r>
                  <a:rPr lang="es-CL" dirty="0" smtClean="0"/>
                  <a:t>Lado </a:t>
                </a:r>
                <a:r>
                  <a:rPr lang="es-CL" dirty="0"/>
                  <a:t>recto:</a:t>
                </a:r>
              </a:p>
              <a:p>
                <a:r>
                  <a:rPr lang="es-CL" dirty="0"/>
                  <a:t>Es la cuerda perpendicular al eje mayor y que pasa por uno de sus focos.</a:t>
                </a:r>
              </a:p>
              <a:p>
                <a:r>
                  <a:rPr lang="es-CL" dirty="0"/>
                  <a:t>Su magnitud es:</a:t>
                </a:r>
              </a:p>
              <a:p>
                <a14:m>
                  <m:oMath xmlns:m="http://schemas.openxmlformats.org/officeDocument/2006/math">
                    <m:r>
                      <a:rPr lang="es-CL" i="1"/>
                      <m:t>𝐿𝑟</m:t>
                    </m:r>
                    <m:r>
                      <a:rPr lang="es-CL" i="1"/>
                      <m:t>=</m:t>
                    </m:r>
                    <m:f>
                      <m:fPr>
                        <m:ctrlPr>
                          <a:rPr lang="es-CL" i="1"/>
                        </m:ctrlPr>
                      </m:fPr>
                      <m:num>
                        <m:r>
                          <a:rPr lang="es-CL" i="1"/>
                          <m:t>𝑑𝑜𝑏𝑙𝑒</m:t>
                        </m:r>
                        <m:r>
                          <a:rPr lang="es-CL" i="1"/>
                          <m:t> </m:t>
                        </m:r>
                        <m:r>
                          <a:rPr lang="es-CL" i="1"/>
                          <m:t>𝑑𝑒𝑙</m:t>
                        </m:r>
                        <m:r>
                          <a:rPr lang="es-CL" i="1"/>
                          <m:t> </m:t>
                        </m:r>
                        <m:r>
                          <a:rPr lang="es-CL" i="1"/>
                          <m:t>𝑐𝑢𝑎𝑑𝑟𝑎𝑑𝑜</m:t>
                        </m:r>
                        <m:r>
                          <a:rPr lang="es-CL" i="1"/>
                          <m:t> </m:t>
                        </m:r>
                        <m:r>
                          <a:rPr lang="es-CL" i="1"/>
                          <m:t>𝑑𝑒𝑙</m:t>
                        </m:r>
                        <m:r>
                          <a:rPr lang="es-CL" i="1"/>
                          <m:t> </m:t>
                        </m:r>
                        <m:r>
                          <a:rPr lang="es-CL" i="1"/>
                          <m:t>𝑠𝑒𝑚𝑖𝑒𝑗𝑒</m:t>
                        </m:r>
                        <m:r>
                          <a:rPr lang="es-CL" i="1"/>
                          <m:t> </m:t>
                        </m:r>
                        <m:r>
                          <a:rPr lang="es-CL" i="1"/>
                          <m:t>𝑚𝑒𝑛𝑜𝑟</m:t>
                        </m:r>
                      </m:num>
                      <m:den>
                        <m:r>
                          <a:rPr lang="es-CL" i="1"/>
                          <m:t>𝑠𝑒𝑚𝑖𝑒𝑗𝑒</m:t>
                        </m:r>
                        <m:r>
                          <a:rPr lang="es-CL" i="1"/>
                          <m:t> </m:t>
                        </m:r>
                        <m:r>
                          <a:rPr lang="es-CL" i="1"/>
                          <m:t>𝑚𝑎𝑦𝑜𝑟</m:t>
                        </m:r>
                      </m:den>
                    </m:f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r>
                      <a:rPr lang="es-CL" i="1"/>
                      <m:t>𝐿𝑟</m:t>
                    </m:r>
                    <m:r>
                      <a:rPr lang="es-CL" i="1"/>
                      <m:t>=</m:t>
                    </m:r>
                    <m:f>
                      <m:fPr>
                        <m:ctrlPr>
                          <a:rPr lang="es-CL" i="1"/>
                        </m:ctrlPr>
                      </m:fPr>
                      <m:num>
                        <m:sSup>
                          <m:sSupPr>
                            <m:ctrlPr>
                              <a:rPr lang="es-CL" i="1"/>
                            </m:ctrlPr>
                          </m:sSupPr>
                          <m:e>
                            <m:r>
                              <a:rPr lang="es-CL" i="1"/>
                              <m:t>2</m:t>
                            </m:r>
                            <m:r>
                              <a:rPr lang="es-CL" i="1"/>
                              <m:t>𝑏</m:t>
                            </m:r>
                          </m:e>
                          <m:sup>
                            <m:r>
                              <a:rPr lang="es-CL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s-CL" i="1"/>
                          <m:t>𝑎</m:t>
                        </m:r>
                      </m:den>
                    </m:f>
                  </m:oMath>
                </a14:m>
                <a:r>
                  <a:rPr lang="es-CL" dirty="0"/>
                  <a:t> </a:t>
                </a:r>
              </a:p>
              <a:p>
                <a:pPr algn="r"/>
                <a:endParaRPr lang="es-CL" dirty="0" smtClean="0"/>
              </a:p>
              <a:p>
                <a:endParaRPr lang="es-CL" dirty="0"/>
              </a:p>
              <a:p>
                <a:pPr marL="0" indent="0">
                  <a:buNone/>
                </a:pPr>
                <a:endParaRPr lang="es-CL" dirty="0"/>
              </a:p>
            </p:txBody>
          </p:sp>
        </mc:Choice>
        <mc:Fallback>
          <p:sp>
            <p:nvSpPr>
              <p:cNvPr id="19" name="Marcador de contenido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394595" y="1217196"/>
                <a:ext cx="8467107" cy="3627936"/>
              </a:xfrm>
              <a:prstGeom prst="rect">
                <a:avLst/>
              </a:prstGeom>
              <a:blipFill rotWithShape="0">
                <a:blip r:embed="rId4"/>
                <a:stretch>
                  <a:fillRect l="-792" t="-184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01882" y="487629"/>
                <a:ext cx="8657110" cy="445250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s-CL" sz="2800" dirty="0"/>
                  <a:t>La excentricidad</a:t>
                </a:r>
                <a:r>
                  <a:rPr lang="es-CL" sz="2800" dirty="0" smtClean="0"/>
                  <a:t>:</a:t>
                </a:r>
              </a:p>
              <a:p>
                <a:endParaRPr lang="es-CL" sz="2800" dirty="0"/>
              </a:p>
              <a:p>
                <a14:m>
                  <m:oMath xmlns:m="http://schemas.openxmlformats.org/officeDocument/2006/math">
                    <m:r>
                      <a:rPr lang="es-CL" sz="28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s-CL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L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s-CL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L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s-CL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s-CL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CL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s-CL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CL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s-CL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CL" sz="2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s-CL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s-CL" sz="2800" dirty="0" smtClean="0"/>
              </a:p>
              <a:p>
                <a:endParaRPr lang="es-CL" sz="2800" dirty="0"/>
              </a:p>
              <a:p>
                <a:r>
                  <a:rPr lang="es-CL" sz="2800" dirty="0"/>
                  <a:t>Como la elipse tiene dos focos , también tendrá dos directrices . las ecuaciones de las dos directrices serán:</a:t>
                </a:r>
              </a:p>
              <a:p>
                <a14:m>
                  <m:oMath xmlns:m="http://schemas.openxmlformats.org/officeDocument/2006/math">
                    <m:r>
                      <a:rPr lang="es-CL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s-CL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r>
                      <a:rPr lang="es-CL" sz="2800" i="1">
                        <a:latin typeface="Cambria Math" panose="02040503050406030204" pitchFamily="18" charset="0"/>
                      </a:rPr>
                      <m:t>=0        </m:t>
                    </m:r>
                    <m:r>
                      <a:rPr lang="es-CL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CL" sz="2800" i="1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s-CL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sz="2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s-CL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r>
                      <a:rPr lang="es-CL" sz="2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s-CL" sz="2800" dirty="0"/>
              </a:p>
              <a:p>
                <a:r>
                  <a:rPr lang="es-CL" dirty="0"/>
                  <a:t> </a:t>
                </a:r>
              </a:p>
              <a:p>
                <a:endParaRPr lang="es-CL" dirty="0"/>
              </a:p>
              <a:p>
                <a:endParaRPr lang="es-CL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882" y="487629"/>
                <a:ext cx="8657110" cy="4452505"/>
              </a:xfrm>
              <a:blipFill rotWithShape="0">
                <a:blip r:embed="rId2"/>
                <a:stretch>
                  <a:fillRect l="-2113" t="-3836" b="-82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13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73131" y="178872"/>
                <a:ext cx="8467107" cy="3656858"/>
              </a:xfrm>
            </p:spPr>
            <p:txBody>
              <a:bodyPr/>
              <a:lstStyle/>
              <a:p>
                <a:r>
                  <a:rPr lang="es-CL" sz="2800" dirty="0"/>
                  <a:t>Silos focos estuvieran sobre el eje OY , las ecuaciones de las directrices serian:</a:t>
                </a:r>
              </a:p>
              <a:p>
                <a:pPr marL="0" indent="0">
                  <a:buNone/>
                </a:pPr>
                <a:endParaRPr lang="es-CL" sz="2800" dirty="0"/>
              </a:p>
              <a:p>
                <a14:m>
                  <m:oMath xmlns:m="http://schemas.openxmlformats.org/officeDocument/2006/math">
                    <m:r>
                      <a:rPr lang="es-CL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CL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s-CL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r>
                      <a:rPr lang="es-CL" sz="2800" i="1">
                        <a:latin typeface="Cambria Math" panose="02040503050406030204" pitchFamily="18" charset="0"/>
                      </a:rPr>
                      <m:t>=0        </m:t>
                    </m:r>
                    <m:r>
                      <a:rPr lang="es-CL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CL" sz="2800" i="1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s-CL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CL" sz="2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s-CL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s-CL" sz="2800" i="1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r>
                      <a:rPr lang="es-CL" sz="2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s-CL" sz="2800" dirty="0"/>
              </a:p>
              <a:p>
                <a:pPr marL="0" indent="0">
                  <a:buNone/>
                </a:pPr>
                <a:endParaRPr lang="es-CL" sz="2800" dirty="0"/>
              </a:p>
              <a:p>
                <a:endParaRPr lang="es-CL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3131" y="178872"/>
                <a:ext cx="8467107" cy="3656858"/>
              </a:xfrm>
              <a:blipFill rotWithShape="0">
                <a:blip r:embed="rId2"/>
                <a:stretch>
                  <a:fillRect l="-2376" t="-283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196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Índice</a:t>
            </a:r>
            <a:endParaRPr lang="es-E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828675" y="1200150"/>
            <a:ext cx="7486650" cy="39433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s-ES" sz="1200" dirty="0" smtClean="0">
                <a:latin typeface="Cambria Math" pitchFamily="18" charset="0"/>
                <a:ea typeface="Cambria Math" pitchFamily="18" charset="0"/>
              </a:rPr>
              <a:t>Términos Generales:</a:t>
            </a:r>
          </a:p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r>
              <a:rPr lang="es-ES" sz="1200" dirty="0" smtClean="0">
                <a:latin typeface="Cambria Math" pitchFamily="18" charset="0"/>
                <a:ea typeface="Cambria Math" pitchFamily="18" charset="0"/>
              </a:rPr>
              <a:t>            </a:t>
            </a:r>
            <a:r>
              <a:rPr lang="es-ES" sz="1200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  <a:hlinkClick r:id="rId2" action="ppaction://hlinksldjump"/>
              </a:rPr>
              <a:t>Sección Cónica, La Elipse</a:t>
            </a:r>
            <a:endParaRPr lang="es-ES" sz="1200" dirty="0" smtClean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r>
              <a:rPr lang="es-ES" sz="1200" dirty="0" smtClean="0">
                <a:latin typeface="Cambria Math" pitchFamily="18" charset="0"/>
                <a:ea typeface="Cambria Math" pitchFamily="18" charset="0"/>
              </a:rPr>
              <a:t>            </a:t>
            </a:r>
            <a:r>
              <a:rPr lang="es-ES" sz="1200" dirty="0" smtClean="0">
                <a:latin typeface="Cambria Math" pitchFamily="18" charset="0"/>
                <a:ea typeface="Cambria Math" pitchFamily="18" charset="0"/>
                <a:hlinkClick r:id="rId3" action="ppaction://hlinksldjump"/>
              </a:rPr>
              <a:t>Componentes de La Elipse              </a:t>
            </a:r>
            <a:endParaRPr lang="es-ES" sz="1200" dirty="0" smtClean="0">
              <a:latin typeface="Cambria Math" pitchFamily="18" charset="0"/>
              <a:ea typeface="Cambria Math" pitchFamily="18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s-ES" sz="1200" dirty="0" smtClean="0">
                <a:latin typeface="Cambria Math" pitchFamily="18" charset="0"/>
                <a:ea typeface="Cambria Math" pitchFamily="18" charset="0"/>
              </a:rPr>
              <a:t>Formas:</a:t>
            </a:r>
          </a:p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r>
              <a:rPr lang="es-ES" sz="1200" dirty="0" smtClean="0">
                <a:latin typeface="Cambria Math" pitchFamily="18" charset="0"/>
                <a:ea typeface="Cambria Math" pitchFamily="18" charset="0"/>
              </a:rPr>
              <a:t>            </a:t>
            </a:r>
            <a:r>
              <a:rPr lang="es-ES" sz="1200" dirty="0" smtClean="0">
                <a:latin typeface="Cambria Math" pitchFamily="18" charset="0"/>
                <a:ea typeface="Cambria Math" pitchFamily="18" charset="0"/>
                <a:hlinkClick r:id="rId4" action="ppaction://hlinksldjump"/>
              </a:rPr>
              <a:t>Deducción de la Forma Canónica</a:t>
            </a:r>
            <a:endParaRPr lang="es-ES" sz="1200" dirty="0" smtClean="0">
              <a:latin typeface="Cambria Math" pitchFamily="18" charset="0"/>
              <a:ea typeface="Cambria Math" pitchFamily="18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r>
              <a:rPr lang="es-ES" sz="1200" dirty="0" smtClean="0">
                <a:latin typeface="Cambria Math" pitchFamily="18" charset="0"/>
                <a:ea typeface="Cambria Math" pitchFamily="18" charset="0"/>
              </a:rPr>
              <a:t>            </a:t>
            </a:r>
            <a:r>
              <a:rPr lang="es-ES" sz="1200" dirty="0" smtClean="0">
                <a:latin typeface="Cambria Math" pitchFamily="18" charset="0"/>
                <a:ea typeface="Cambria Math" pitchFamily="18" charset="0"/>
                <a:hlinkClick r:id="rId5" action="ppaction://hlinksldjump"/>
              </a:rPr>
              <a:t>Forma canónica</a:t>
            </a:r>
            <a:endParaRPr lang="es-ES" sz="1200" dirty="0" smtClean="0">
              <a:latin typeface="Cambria Math" pitchFamily="18" charset="0"/>
              <a:ea typeface="Cambria Math" pitchFamily="18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r>
              <a:rPr lang="es-ES" sz="1200" dirty="0" smtClean="0">
                <a:latin typeface="Cambria Math" pitchFamily="18" charset="0"/>
                <a:ea typeface="Cambria Math" pitchFamily="18" charset="0"/>
              </a:rPr>
              <a:t>            </a:t>
            </a:r>
            <a:r>
              <a:rPr lang="es-ES" sz="1200" dirty="0" smtClean="0">
                <a:latin typeface="Cambria Math" pitchFamily="18" charset="0"/>
                <a:ea typeface="Cambria Math" pitchFamily="18" charset="0"/>
                <a:hlinkClick r:id="" action="ppaction://noaction"/>
              </a:rPr>
              <a:t>2 Casos de orientación</a:t>
            </a:r>
            <a:endParaRPr lang="es-ES" sz="1200" dirty="0" smtClean="0">
              <a:latin typeface="Cambria Math" pitchFamily="18" charset="0"/>
              <a:ea typeface="Cambria Math" pitchFamily="18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r>
              <a:rPr lang="es-ES" sz="1200" dirty="0" smtClean="0">
                <a:latin typeface="Cambria Math" pitchFamily="18" charset="0"/>
                <a:ea typeface="Cambria Math" pitchFamily="18" charset="0"/>
              </a:rPr>
              <a:t>            </a:t>
            </a:r>
            <a:r>
              <a:rPr lang="es-ES" sz="1200" dirty="0" smtClean="0">
                <a:latin typeface="Cambria Math" pitchFamily="18" charset="0"/>
                <a:ea typeface="Cambria Math" pitchFamily="18" charset="0"/>
                <a:hlinkClick r:id="rId6" action="ppaction://hlinksldjump"/>
              </a:rPr>
              <a:t>Deducción de la Forma General</a:t>
            </a:r>
            <a:endParaRPr lang="es-ES" sz="1200" dirty="0" smtClean="0">
              <a:latin typeface="Cambria Math" pitchFamily="18" charset="0"/>
              <a:ea typeface="Cambria Math" pitchFamily="18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r>
              <a:rPr lang="es-ES" sz="1200" dirty="0" smtClean="0">
                <a:latin typeface="Cambria Math" pitchFamily="18" charset="0"/>
                <a:ea typeface="Cambria Math" pitchFamily="18" charset="0"/>
              </a:rPr>
              <a:t>            </a:t>
            </a:r>
            <a:r>
              <a:rPr lang="es-ES" sz="1200" dirty="0" smtClean="0">
                <a:latin typeface="Cambria Math" pitchFamily="18" charset="0"/>
                <a:ea typeface="Cambria Math" pitchFamily="18" charset="0"/>
                <a:hlinkClick r:id="rId7" action="ppaction://hlinksldjump"/>
              </a:rPr>
              <a:t>Forma General</a:t>
            </a:r>
            <a:endParaRPr lang="es-ES" sz="1200" dirty="0" smtClean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</a:t>
            </a:r>
            <a:r>
              <a:rPr lang="es-ES" noProof="1" smtClean="0"/>
              <a:t> </a:t>
            </a:r>
            <a:r>
              <a:rPr lang="es-ES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Canónica</a:t>
            </a:r>
            <a:endParaRPr lang="es-ES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21 CuadroTexto">
            <a:hlinkClick r:id="rId3" action="ppaction://hlinksldjump"/>
          </p:cNvPr>
          <p:cNvSpPr txBox="1"/>
          <p:nvPr/>
        </p:nvSpPr>
        <p:spPr>
          <a:xfrm>
            <a:off x="0" y="-1"/>
            <a:ext cx="394595" cy="143838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1200" dirty="0" smtClean="0">
                <a:solidFill>
                  <a:srgbClr val="0070C0"/>
                </a:solidFill>
                <a:latin typeface="Felix Titling" pitchFamily="82" charset="0"/>
              </a:rPr>
              <a:t>Índice</a:t>
            </a:r>
            <a:endParaRPr lang="es-ES" sz="1200" dirty="0">
              <a:solidFill>
                <a:srgbClr val="0070C0"/>
              </a:solidFill>
              <a:latin typeface="Felix Titling" pitchFamily="82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1" y="0"/>
            <a:ext cx="365760" cy="1325366"/>
          </a:xfrm>
          <a:prstGeom prst="rect">
            <a:avLst/>
          </a:prstGeom>
          <a:solidFill>
            <a:schemeClr val="bg2">
              <a:lumMod val="50000"/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Bell MT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13917" y="115556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Donde: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210258" y="2341266"/>
            <a:ext cx="1608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Directrices;      </a:t>
            </a:r>
            <a:endParaRPr lang="es-ES" dirty="0"/>
          </a:p>
        </p:txBody>
      </p:sp>
      <p:cxnSp>
        <p:nvCxnSpPr>
          <p:cNvPr id="25" name="24 Conector recto"/>
          <p:cNvCxnSpPr/>
          <p:nvPr/>
        </p:nvCxnSpPr>
        <p:spPr>
          <a:xfrm rot="5400000" flipH="1" flipV="1">
            <a:off x="-301840" y="3401660"/>
            <a:ext cx="2888055" cy="1588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 flipV="1">
            <a:off x="402390" y="3696427"/>
            <a:ext cx="3708581" cy="658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4149562" y="3564839"/>
            <a:ext cx="274675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100" dirty="0" smtClean="0"/>
              <a:t>x</a:t>
            </a:r>
            <a:endParaRPr lang="es-ES" sz="11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1019933" y="1730161"/>
            <a:ext cx="236136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100" dirty="0" smtClean="0"/>
              <a:t>y</a:t>
            </a:r>
            <a:endParaRPr lang="es-ES" sz="1100" dirty="0"/>
          </a:p>
        </p:txBody>
      </p:sp>
      <p:sp>
        <p:nvSpPr>
          <p:cNvPr id="29" name="28 Elipse"/>
          <p:cNvSpPr/>
          <p:nvPr/>
        </p:nvSpPr>
        <p:spPr>
          <a:xfrm>
            <a:off x="1348536" y="1914496"/>
            <a:ext cx="2454210" cy="1525077"/>
          </a:xfrm>
          <a:prstGeom prst="ellipse">
            <a:avLst/>
          </a:prstGeom>
          <a:noFill/>
          <a:ln w="19050" cmpd="sng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29 Elipse"/>
          <p:cNvSpPr/>
          <p:nvPr/>
        </p:nvSpPr>
        <p:spPr>
          <a:xfrm>
            <a:off x="2551582" y="265838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30 Elipse"/>
          <p:cNvSpPr/>
          <p:nvPr/>
        </p:nvSpPr>
        <p:spPr>
          <a:xfrm>
            <a:off x="2026205" y="2655222"/>
            <a:ext cx="45719" cy="45719"/>
          </a:xfrm>
          <a:prstGeom prst="ellipse">
            <a:avLst/>
          </a:prstGeom>
          <a:solidFill>
            <a:srgbClr val="00B0F0"/>
          </a:solidFill>
          <a:ln w="3175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31 Elipse"/>
          <p:cNvSpPr/>
          <p:nvPr/>
        </p:nvSpPr>
        <p:spPr>
          <a:xfrm>
            <a:off x="3083937" y="2657808"/>
            <a:ext cx="45719" cy="45719"/>
          </a:xfrm>
          <a:prstGeom prst="ellipse">
            <a:avLst/>
          </a:prstGeom>
          <a:solidFill>
            <a:srgbClr val="00B0F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33" name="32 Conector recto"/>
          <p:cNvCxnSpPr/>
          <p:nvPr/>
        </p:nvCxnSpPr>
        <p:spPr>
          <a:xfrm rot="5400000" flipH="1" flipV="1">
            <a:off x="2076524" y="3197733"/>
            <a:ext cx="992981" cy="317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2439737" y="3693750"/>
            <a:ext cx="2776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/>
              <a:t>H</a:t>
            </a:r>
            <a:endParaRPr lang="es-ES" sz="1000" dirty="0"/>
          </a:p>
        </p:txBody>
      </p:sp>
      <p:cxnSp>
        <p:nvCxnSpPr>
          <p:cNvPr id="35" name="34 Conector recto"/>
          <p:cNvCxnSpPr>
            <a:endCxn id="30" idx="2"/>
          </p:cNvCxnSpPr>
          <p:nvPr/>
        </p:nvCxnSpPr>
        <p:spPr>
          <a:xfrm>
            <a:off x="1146283" y="2680574"/>
            <a:ext cx="1405299" cy="66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CuadroTexto"/>
          <p:cNvSpPr txBox="1"/>
          <p:nvPr/>
        </p:nvSpPr>
        <p:spPr>
          <a:xfrm>
            <a:off x="941072" y="2559955"/>
            <a:ext cx="269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/>
              <a:t>K</a:t>
            </a:r>
            <a:endParaRPr lang="es-ES" sz="1000" dirty="0"/>
          </a:p>
        </p:txBody>
      </p:sp>
      <p:sp>
        <p:nvSpPr>
          <p:cNvPr id="38" name="37 CuadroTexto"/>
          <p:cNvSpPr txBox="1"/>
          <p:nvPr/>
        </p:nvSpPr>
        <p:spPr>
          <a:xfrm>
            <a:off x="1933935" y="2452233"/>
            <a:ext cx="247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 smtClean="0">
                <a:solidFill>
                  <a:srgbClr val="00B0F0"/>
                </a:solidFill>
              </a:rPr>
              <a:t>F</a:t>
            </a:r>
            <a:endParaRPr lang="es-ES" sz="800" dirty="0">
              <a:solidFill>
                <a:srgbClr val="00B0F0"/>
              </a:solidFill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2997717" y="2452233"/>
            <a:ext cx="2696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 smtClean="0">
                <a:solidFill>
                  <a:srgbClr val="00B0F0"/>
                </a:solidFill>
              </a:rPr>
              <a:t>F’</a:t>
            </a:r>
            <a:endParaRPr lang="es-ES" sz="800" dirty="0">
              <a:solidFill>
                <a:srgbClr val="00B0F0"/>
              </a:solidFill>
            </a:endParaRPr>
          </a:p>
        </p:txBody>
      </p:sp>
      <p:cxnSp>
        <p:nvCxnSpPr>
          <p:cNvPr id="41" name="40 Conector recto"/>
          <p:cNvCxnSpPr>
            <a:endCxn id="31" idx="4"/>
          </p:cNvCxnSpPr>
          <p:nvPr/>
        </p:nvCxnSpPr>
        <p:spPr>
          <a:xfrm rot="16200000" flipV="1">
            <a:off x="1553278" y="3196729"/>
            <a:ext cx="993363" cy="178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CuadroTexto"/>
          <p:cNvSpPr txBox="1"/>
          <p:nvPr/>
        </p:nvSpPr>
        <p:spPr>
          <a:xfrm>
            <a:off x="1840382" y="3705656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/>
              <a:t>H-C</a:t>
            </a:r>
            <a:endParaRPr lang="es-ES" sz="1000" dirty="0"/>
          </a:p>
        </p:txBody>
      </p:sp>
      <p:sp>
        <p:nvSpPr>
          <p:cNvPr id="43" name="42 CuadroTexto"/>
          <p:cNvSpPr txBox="1"/>
          <p:nvPr/>
        </p:nvSpPr>
        <p:spPr>
          <a:xfrm>
            <a:off x="2888133" y="3700894"/>
            <a:ext cx="4459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/>
              <a:t>H+C</a:t>
            </a:r>
            <a:endParaRPr lang="es-ES" sz="1000" dirty="0"/>
          </a:p>
        </p:txBody>
      </p:sp>
      <p:cxnSp>
        <p:nvCxnSpPr>
          <p:cNvPr id="44" name="43 Conector recto"/>
          <p:cNvCxnSpPr>
            <a:endCxn id="32" idx="4"/>
          </p:cNvCxnSpPr>
          <p:nvPr/>
        </p:nvCxnSpPr>
        <p:spPr>
          <a:xfrm rot="16200000" flipV="1">
            <a:off x="2615646" y="3194678"/>
            <a:ext cx="983634" cy="133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Abrir llave"/>
          <p:cNvSpPr/>
          <p:nvPr/>
        </p:nvSpPr>
        <p:spPr>
          <a:xfrm rot="16200000">
            <a:off x="2259329" y="2493252"/>
            <a:ext cx="101175" cy="524726"/>
          </a:xfrm>
          <a:prstGeom prst="lef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6" name="45 CuadroTexto"/>
          <p:cNvSpPr txBox="1"/>
          <p:nvPr/>
        </p:nvSpPr>
        <p:spPr>
          <a:xfrm>
            <a:off x="2192759" y="2752048"/>
            <a:ext cx="21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c</a:t>
            </a:r>
            <a:endParaRPr lang="es-ES" sz="800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7" name="46 Abrir llave"/>
          <p:cNvSpPr/>
          <p:nvPr/>
        </p:nvSpPr>
        <p:spPr>
          <a:xfrm rot="16200000">
            <a:off x="2793803" y="2493251"/>
            <a:ext cx="101175" cy="524726"/>
          </a:xfrm>
          <a:prstGeom prst="lef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8" name="47 CuadroTexto"/>
          <p:cNvSpPr txBox="1"/>
          <p:nvPr/>
        </p:nvSpPr>
        <p:spPr>
          <a:xfrm>
            <a:off x="2727233" y="2752047"/>
            <a:ext cx="21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c</a:t>
            </a:r>
            <a:endParaRPr lang="es-ES" sz="800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49" name="48 Conector recto"/>
          <p:cNvCxnSpPr/>
          <p:nvPr/>
        </p:nvCxnSpPr>
        <p:spPr>
          <a:xfrm rot="5400000" flipH="1" flipV="1">
            <a:off x="-256233" y="2888901"/>
            <a:ext cx="216039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"/>
          <p:cNvCxnSpPr/>
          <p:nvPr/>
        </p:nvCxnSpPr>
        <p:spPr>
          <a:xfrm rot="5400000" flipH="1" flipV="1">
            <a:off x="3051350" y="2930769"/>
            <a:ext cx="216039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</a:t>
            </a:r>
            <a:r>
              <a:rPr lang="es-ES" noProof="1" smtClean="0"/>
              <a:t> </a:t>
            </a:r>
            <a:r>
              <a:rPr lang="es-ES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Canónica</a:t>
            </a:r>
            <a:endParaRPr lang="es-ES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21 CuadroTexto">
            <a:hlinkClick r:id="rId3" action="ppaction://hlinksldjump"/>
          </p:cNvPr>
          <p:cNvSpPr txBox="1"/>
          <p:nvPr/>
        </p:nvSpPr>
        <p:spPr>
          <a:xfrm>
            <a:off x="0" y="-1"/>
            <a:ext cx="394595" cy="143838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1200" dirty="0" smtClean="0">
                <a:solidFill>
                  <a:srgbClr val="0070C0"/>
                </a:solidFill>
                <a:latin typeface="Felix Titling" pitchFamily="82" charset="0"/>
              </a:rPr>
              <a:t>Índice</a:t>
            </a:r>
            <a:endParaRPr lang="es-ES" sz="1200" dirty="0">
              <a:solidFill>
                <a:srgbClr val="0070C0"/>
              </a:solidFill>
              <a:latin typeface="Felix Titling" pitchFamily="82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1" y="0"/>
            <a:ext cx="365760" cy="1325366"/>
          </a:xfrm>
          <a:prstGeom prst="rect">
            <a:avLst/>
          </a:prstGeom>
          <a:solidFill>
            <a:schemeClr val="bg2">
              <a:lumMod val="50000"/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Bell MT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13917" y="964641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Donde: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210258" y="2341266"/>
            <a:ext cx="200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Directrices;      </a:t>
            </a:r>
            <a:endParaRPr lang="es-ES" dirty="0"/>
          </a:p>
        </p:txBody>
      </p:sp>
      <p:cxnSp>
        <p:nvCxnSpPr>
          <p:cNvPr id="56" name="55 Conector recto"/>
          <p:cNvCxnSpPr/>
          <p:nvPr/>
        </p:nvCxnSpPr>
        <p:spPr>
          <a:xfrm rot="5400000" flipH="1" flipV="1">
            <a:off x="-532951" y="3698678"/>
            <a:ext cx="2888055" cy="1588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"/>
          <p:cNvCxnSpPr/>
          <p:nvPr/>
        </p:nvCxnSpPr>
        <p:spPr>
          <a:xfrm flipV="1">
            <a:off x="171279" y="3993445"/>
            <a:ext cx="3708581" cy="658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57 CuadroTexto"/>
          <p:cNvSpPr txBox="1"/>
          <p:nvPr/>
        </p:nvSpPr>
        <p:spPr>
          <a:xfrm>
            <a:off x="3918451" y="3861857"/>
            <a:ext cx="274675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100" dirty="0" smtClean="0"/>
              <a:t>x</a:t>
            </a:r>
            <a:endParaRPr lang="es-ES" sz="1100" dirty="0"/>
          </a:p>
        </p:txBody>
      </p:sp>
      <p:sp>
        <p:nvSpPr>
          <p:cNvPr id="59" name="58 CuadroTexto"/>
          <p:cNvSpPr txBox="1"/>
          <p:nvPr/>
        </p:nvSpPr>
        <p:spPr>
          <a:xfrm>
            <a:off x="788822" y="2027179"/>
            <a:ext cx="236136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100" dirty="0" smtClean="0"/>
              <a:t>y</a:t>
            </a:r>
            <a:endParaRPr lang="es-ES" sz="1100" dirty="0"/>
          </a:p>
        </p:txBody>
      </p:sp>
      <p:sp>
        <p:nvSpPr>
          <p:cNvPr id="60" name="59 Elipse"/>
          <p:cNvSpPr/>
          <p:nvPr/>
        </p:nvSpPr>
        <p:spPr>
          <a:xfrm rot="16200000">
            <a:off x="1117425" y="2211514"/>
            <a:ext cx="2454210" cy="1525077"/>
          </a:xfrm>
          <a:prstGeom prst="ellipse">
            <a:avLst/>
          </a:prstGeom>
          <a:noFill/>
          <a:ln w="19050" cmpd="sng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1" name="60 Elipse"/>
          <p:cNvSpPr/>
          <p:nvPr/>
        </p:nvSpPr>
        <p:spPr>
          <a:xfrm>
            <a:off x="2320471" y="295539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2" name="61 Elipse"/>
          <p:cNvSpPr/>
          <p:nvPr/>
        </p:nvSpPr>
        <p:spPr>
          <a:xfrm>
            <a:off x="2318877" y="2419580"/>
            <a:ext cx="45719" cy="45719"/>
          </a:xfrm>
          <a:prstGeom prst="ellipse">
            <a:avLst/>
          </a:prstGeom>
          <a:solidFill>
            <a:srgbClr val="00B0F0"/>
          </a:solidFill>
          <a:ln w="3175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3" name="62 Elipse"/>
          <p:cNvSpPr/>
          <p:nvPr/>
        </p:nvSpPr>
        <p:spPr>
          <a:xfrm>
            <a:off x="2323126" y="3475649"/>
            <a:ext cx="45719" cy="45719"/>
          </a:xfrm>
          <a:prstGeom prst="ellipse">
            <a:avLst/>
          </a:prstGeom>
          <a:solidFill>
            <a:srgbClr val="00B0F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64" name="63 Conector recto"/>
          <p:cNvCxnSpPr/>
          <p:nvPr/>
        </p:nvCxnSpPr>
        <p:spPr>
          <a:xfrm rot="5400000" flipH="1" flipV="1">
            <a:off x="1845413" y="3494751"/>
            <a:ext cx="992981" cy="317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64 CuadroTexto"/>
          <p:cNvSpPr txBox="1"/>
          <p:nvPr/>
        </p:nvSpPr>
        <p:spPr>
          <a:xfrm>
            <a:off x="2208626" y="3990768"/>
            <a:ext cx="2776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/>
              <a:t>H</a:t>
            </a:r>
            <a:endParaRPr lang="es-ES" sz="1000" dirty="0"/>
          </a:p>
        </p:txBody>
      </p:sp>
      <p:cxnSp>
        <p:nvCxnSpPr>
          <p:cNvPr id="66" name="65 Conector recto"/>
          <p:cNvCxnSpPr>
            <a:endCxn id="61" idx="2"/>
          </p:cNvCxnSpPr>
          <p:nvPr/>
        </p:nvCxnSpPr>
        <p:spPr>
          <a:xfrm>
            <a:off x="915172" y="2977592"/>
            <a:ext cx="1405299" cy="66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66 CuadroTexto"/>
          <p:cNvSpPr txBox="1"/>
          <p:nvPr/>
        </p:nvSpPr>
        <p:spPr>
          <a:xfrm>
            <a:off x="709961" y="2856973"/>
            <a:ext cx="269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/>
              <a:t>K</a:t>
            </a:r>
            <a:endParaRPr lang="es-ES" sz="1000" dirty="0"/>
          </a:p>
        </p:txBody>
      </p:sp>
      <p:sp>
        <p:nvSpPr>
          <p:cNvPr id="68" name="67 CuadroTexto"/>
          <p:cNvSpPr txBox="1"/>
          <p:nvPr/>
        </p:nvSpPr>
        <p:spPr>
          <a:xfrm>
            <a:off x="2164463" y="2332001"/>
            <a:ext cx="247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 smtClean="0">
                <a:solidFill>
                  <a:srgbClr val="00B0F0"/>
                </a:solidFill>
              </a:rPr>
              <a:t>F</a:t>
            </a:r>
            <a:endParaRPr lang="es-ES" sz="800" dirty="0">
              <a:solidFill>
                <a:srgbClr val="00B0F0"/>
              </a:solidFill>
            </a:endParaRPr>
          </a:p>
        </p:txBody>
      </p:sp>
      <p:sp>
        <p:nvSpPr>
          <p:cNvPr id="69" name="68 CuadroTexto"/>
          <p:cNvSpPr txBox="1"/>
          <p:nvPr/>
        </p:nvSpPr>
        <p:spPr>
          <a:xfrm>
            <a:off x="2121495" y="3400281"/>
            <a:ext cx="2696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 smtClean="0">
                <a:solidFill>
                  <a:srgbClr val="00B0F0"/>
                </a:solidFill>
              </a:rPr>
              <a:t>F’</a:t>
            </a:r>
            <a:endParaRPr lang="es-ES" sz="800" dirty="0">
              <a:solidFill>
                <a:srgbClr val="00B0F0"/>
              </a:solidFill>
            </a:endParaRPr>
          </a:p>
        </p:txBody>
      </p:sp>
      <p:sp>
        <p:nvSpPr>
          <p:cNvPr id="70" name="69 CuadroTexto"/>
          <p:cNvSpPr txBox="1"/>
          <p:nvPr/>
        </p:nvSpPr>
        <p:spPr>
          <a:xfrm>
            <a:off x="1609271" y="4002674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/>
              <a:t>H-C</a:t>
            </a:r>
            <a:endParaRPr lang="es-ES" sz="1000" dirty="0"/>
          </a:p>
        </p:txBody>
      </p:sp>
      <p:sp>
        <p:nvSpPr>
          <p:cNvPr id="71" name="70 CuadroTexto"/>
          <p:cNvSpPr txBox="1"/>
          <p:nvPr/>
        </p:nvSpPr>
        <p:spPr>
          <a:xfrm>
            <a:off x="2657022" y="3997912"/>
            <a:ext cx="4459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/>
              <a:t>H+C</a:t>
            </a:r>
            <a:endParaRPr lang="es-ES" sz="1000" dirty="0"/>
          </a:p>
        </p:txBody>
      </p:sp>
      <p:sp>
        <p:nvSpPr>
          <p:cNvPr id="72" name="71 Abrir llave"/>
          <p:cNvSpPr/>
          <p:nvPr/>
        </p:nvSpPr>
        <p:spPr>
          <a:xfrm rot="10800000">
            <a:off x="2344298" y="2447803"/>
            <a:ext cx="134409" cy="527902"/>
          </a:xfrm>
          <a:prstGeom prst="lef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73" name="72 Conector recto"/>
          <p:cNvCxnSpPr>
            <a:stCxn id="61" idx="0"/>
          </p:cNvCxnSpPr>
          <p:nvPr/>
        </p:nvCxnSpPr>
        <p:spPr>
          <a:xfrm rot="5400000" flipH="1" flipV="1">
            <a:off x="2090430" y="2700857"/>
            <a:ext cx="507443" cy="164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73 Abrir llave"/>
          <p:cNvSpPr/>
          <p:nvPr/>
        </p:nvSpPr>
        <p:spPr>
          <a:xfrm rot="10800000">
            <a:off x="2351696" y="2976024"/>
            <a:ext cx="134409" cy="527902"/>
          </a:xfrm>
          <a:prstGeom prst="lef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5" name="74 CuadroTexto"/>
          <p:cNvSpPr txBox="1"/>
          <p:nvPr/>
        </p:nvSpPr>
        <p:spPr>
          <a:xfrm>
            <a:off x="2425288" y="2604744"/>
            <a:ext cx="21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c</a:t>
            </a:r>
            <a:endParaRPr lang="es-ES" sz="800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6" name="75 CuadroTexto"/>
          <p:cNvSpPr txBox="1"/>
          <p:nvPr/>
        </p:nvSpPr>
        <p:spPr>
          <a:xfrm>
            <a:off x="2423142" y="3117753"/>
            <a:ext cx="21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c</a:t>
            </a:r>
            <a:endParaRPr lang="es-ES" sz="800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77" name="76 Conector recto"/>
          <p:cNvCxnSpPr/>
          <p:nvPr/>
        </p:nvCxnSpPr>
        <p:spPr>
          <a:xfrm flipV="1">
            <a:off x="983944" y="1446963"/>
            <a:ext cx="2743994" cy="7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"/>
          <p:cNvCxnSpPr/>
          <p:nvPr/>
        </p:nvCxnSpPr>
        <p:spPr>
          <a:xfrm flipV="1">
            <a:off x="885136" y="4352611"/>
            <a:ext cx="2743994" cy="7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</a:t>
            </a:r>
            <a:r>
              <a:rPr lang="es-ES" noProof="1" smtClean="0"/>
              <a:t> </a:t>
            </a:r>
            <a:r>
              <a:rPr lang="es-ES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Canónica, Casos de Orientación</a:t>
            </a:r>
            <a:endParaRPr lang="es-ES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21 CuadroTexto">
            <a:hlinkClick r:id="rId3" action="ppaction://hlinksldjump"/>
          </p:cNvPr>
          <p:cNvSpPr txBox="1"/>
          <p:nvPr/>
        </p:nvSpPr>
        <p:spPr>
          <a:xfrm>
            <a:off x="0" y="-1"/>
            <a:ext cx="394595" cy="143838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1200" dirty="0" smtClean="0">
                <a:solidFill>
                  <a:srgbClr val="0070C0"/>
                </a:solidFill>
                <a:latin typeface="Felix Titling" pitchFamily="82" charset="0"/>
              </a:rPr>
              <a:t>Índice</a:t>
            </a:r>
            <a:endParaRPr lang="es-ES" sz="1200" dirty="0">
              <a:solidFill>
                <a:srgbClr val="0070C0"/>
              </a:solidFill>
              <a:latin typeface="Felix Titling" pitchFamily="82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1" y="0"/>
            <a:ext cx="365760" cy="1325366"/>
          </a:xfrm>
          <a:prstGeom prst="rect">
            <a:avLst/>
          </a:prstGeom>
          <a:solidFill>
            <a:schemeClr val="bg2">
              <a:lumMod val="50000"/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Bell MT" pitchFamily="18" charset="0"/>
            </a:endParaRPr>
          </a:p>
        </p:txBody>
      </p:sp>
      <p:cxnSp>
        <p:nvCxnSpPr>
          <p:cNvPr id="13" name="12 Conector recto"/>
          <p:cNvCxnSpPr/>
          <p:nvPr/>
        </p:nvCxnSpPr>
        <p:spPr>
          <a:xfrm rot="5400000" flipH="1" flipV="1">
            <a:off x="1496816" y="3060017"/>
            <a:ext cx="2888055" cy="1588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V="1">
            <a:off x="2201046" y="3354784"/>
            <a:ext cx="3708581" cy="658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5948218" y="3223196"/>
            <a:ext cx="274675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100" dirty="0" smtClean="0"/>
              <a:t>x</a:t>
            </a:r>
            <a:endParaRPr lang="es-ES" sz="11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818589" y="1388518"/>
            <a:ext cx="236136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100" dirty="0" smtClean="0"/>
              <a:t>y</a:t>
            </a:r>
            <a:endParaRPr lang="es-ES" sz="1100" dirty="0"/>
          </a:p>
        </p:txBody>
      </p:sp>
      <p:sp>
        <p:nvSpPr>
          <p:cNvPr id="17" name="16 Elipse"/>
          <p:cNvSpPr/>
          <p:nvPr/>
        </p:nvSpPr>
        <p:spPr>
          <a:xfrm>
            <a:off x="3147192" y="1572853"/>
            <a:ext cx="2454210" cy="1525077"/>
          </a:xfrm>
          <a:prstGeom prst="ellipse">
            <a:avLst/>
          </a:prstGeom>
          <a:noFill/>
          <a:ln w="19050" cmpd="sng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17 Elipse"/>
          <p:cNvSpPr/>
          <p:nvPr/>
        </p:nvSpPr>
        <p:spPr>
          <a:xfrm>
            <a:off x="4350238" y="231673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18 Elipse"/>
          <p:cNvSpPr/>
          <p:nvPr/>
        </p:nvSpPr>
        <p:spPr>
          <a:xfrm>
            <a:off x="3824861" y="2313579"/>
            <a:ext cx="45719" cy="45719"/>
          </a:xfrm>
          <a:prstGeom prst="ellipse">
            <a:avLst/>
          </a:prstGeom>
          <a:solidFill>
            <a:srgbClr val="00B0F0"/>
          </a:solidFill>
          <a:ln w="3175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19 Elipse"/>
          <p:cNvSpPr/>
          <p:nvPr/>
        </p:nvSpPr>
        <p:spPr>
          <a:xfrm>
            <a:off x="4882593" y="2316165"/>
            <a:ext cx="45719" cy="45719"/>
          </a:xfrm>
          <a:prstGeom prst="ellipse">
            <a:avLst/>
          </a:prstGeom>
          <a:solidFill>
            <a:srgbClr val="00B0F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27" name="26 Conector recto"/>
          <p:cNvCxnSpPr/>
          <p:nvPr/>
        </p:nvCxnSpPr>
        <p:spPr>
          <a:xfrm rot="5400000" flipH="1" flipV="1">
            <a:off x="3875180" y="2856090"/>
            <a:ext cx="992981" cy="317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4238393" y="3352107"/>
            <a:ext cx="2776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/>
              <a:t>H</a:t>
            </a:r>
            <a:endParaRPr lang="es-ES" sz="1000" dirty="0"/>
          </a:p>
        </p:txBody>
      </p:sp>
      <p:cxnSp>
        <p:nvCxnSpPr>
          <p:cNvPr id="29" name="28 Conector recto"/>
          <p:cNvCxnSpPr>
            <a:endCxn id="18" idx="2"/>
          </p:cNvCxnSpPr>
          <p:nvPr/>
        </p:nvCxnSpPr>
        <p:spPr>
          <a:xfrm>
            <a:off x="2944939" y="2338931"/>
            <a:ext cx="1405299" cy="66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2739728" y="2218312"/>
            <a:ext cx="269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/>
              <a:t>K</a:t>
            </a:r>
            <a:endParaRPr lang="es-ES" sz="1000" dirty="0"/>
          </a:p>
        </p:txBody>
      </p:sp>
      <p:sp>
        <p:nvSpPr>
          <p:cNvPr id="31" name="30 CuadroTexto"/>
          <p:cNvSpPr txBox="1"/>
          <p:nvPr/>
        </p:nvSpPr>
        <p:spPr>
          <a:xfrm>
            <a:off x="3732591" y="2110590"/>
            <a:ext cx="247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 smtClean="0">
                <a:solidFill>
                  <a:srgbClr val="00B0F0"/>
                </a:solidFill>
              </a:rPr>
              <a:t>F</a:t>
            </a:r>
            <a:endParaRPr lang="es-ES" sz="800" dirty="0">
              <a:solidFill>
                <a:srgbClr val="00B0F0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4796373" y="2110590"/>
            <a:ext cx="2696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 smtClean="0">
                <a:solidFill>
                  <a:srgbClr val="00B0F0"/>
                </a:solidFill>
              </a:rPr>
              <a:t>F’</a:t>
            </a:r>
            <a:endParaRPr lang="es-ES" sz="800" dirty="0">
              <a:solidFill>
                <a:srgbClr val="00B0F0"/>
              </a:solidFill>
            </a:endParaRPr>
          </a:p>
        </p:txBody>
      </p:sp>
      <p:cxnSp>
        <p:nvCxnSpPr>
          <p:cNvPr id="33" name="32 Conector recto"/>
          <p:cNvCxnSpPr>
            <a:endCxn id="19" idx="4"/>
          </p:cNvCxnSpPr>
          <p:nvPr/>
        </p:nvCxnSpPr>
        <p:spPr>
          <a:xfrm rot="16200000" flipV="1">
            <a:off x="3351934" y="2855086"/>
            <a:ext cx="993363" cy="178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3639038" y="3364013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/>
              <a:t>H-C</a:t>
            </a:r>
            <a:endParaRPr lang="es-ES" sz="1000" dirty="0"/>
          </a:p>
        </p:txBody>
      </p:sp>
      <p:sp>
        <p:nvSpPr>
          <p:cNvPr id="35" name="34 CuadroTexto"/>
          <p:cNvSpPr txBox="1"/>
          <p:nvPr/>
        </p:nvSpPr>
        <p:spPr>
          <a:xfrm>
            <a:off x="4686789" y="3359251"/>
            <a:ext cx="4459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/>
              <a:t>H+C</a:t>
            </a:r>
            <a:endParaRPr lang="es-ES" sz="1000" dirty="0"/>
          </a:p>
        </p:txBody>
      </p:sp>
      <p:cxnSp>
        <p:nvCxnSpPr>
          <p:cNvPr id="36" name="35 Conector recto"/>
          <p:cNvCxnSpPr>
            <a:endCxn id="20" idx="4"/>
          </p:cNvCxnSpPr>
          <p:nvPr/>
        </p:nvCxnSpPr>
        <p:spPr>
          <a:xfrm rot="16200000" flipV="1">
            <a:off x="4414302" y="2853035"/>
            <a:ext cx="983634" cy="133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Abrir llave"/>
          <p:cNvSpPr/>
          <p:nvPr/>
        </p:nvSpPr>
        <p:spPr>
          <a:xfrm rot="16200000">
            <a:off x="4057985" y="2151609"/>
            <a:ext cx="101175" cy="524726"/>
          </a:xfrm>
          <a:prstGeom prst="lef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6" name="45 CuadroTexto"/>
          <p:cNvSpPr txBox="1"/>
          <p:nvPr/>
        </p:nvSpPr>
        <p:spPr>
          <a:xfrm>
            <a:off x="3991415" y="2410405"/>
            <a:ext cx="21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c</a:t>
            </a:r>
            <a:endParaRPr lang="es-ES" sz="800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7" name="46 Abrir llave"/>
          <p:cNvSpPr/>
          <p:nvPr/>
        </p:nvSpPr>
        <p:spPr>
          <a:xfrm rot="16200000">
            <a:off x="4592459" y="2151608"/>
            <a:ext cx="101175" cy="524726"/>
          </a:xfrm>
          <a:prstGeom prst="lef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8" name="47 CuadroTexto"/>
          <p:cNvSpPr txBox="1"/>
          <p:nvPr/>
        </p:nvSpPr>
        <p:spPr>
          <a:xfrm>
            <a:off x="4525889" y="2410404"/>
            <a:ext cx="21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c</a:t>
            </a:r>
            <a:endParaRPr lang="es-ES" sz="800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8" grpId="0"/>
      <p:bldP spid="30" grpId="0"/>
      <p:bldP spid="31" grpId="0"/>
      <p:bldP spid="32" grpId="0"/>
      <p:bldP spid="34" grpId="0"/>
      <p:bldP spid="35" grpId="0"/>
      <p:bldP spid="45" grpId="0" animBg="1"/>
      <p:bldP spid="46" grpId="0"/>
      <p:bldP spid="47" grpId="0" animBg="1"/>
      <p:bldP spid="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</a:t>
            </a:r>
            <a:r>
              <a:rPr lang="es-ES" noProof="1" smtClean="0"/>
              <a:t> </a:t>
            </a:r>
            <a:r>
              <a:rPr lang="es-ES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Canónica, Casos de Orientación</a:t>
            </a:r>
            <a:endParaRPr lang="es-ES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21 CuadroTexto">
            <a:hlinkClick r:id="rId3" action="ppaction://hlinksldjump"/>
          </p:cNvPr>
          <p:cNvSpPr txBox="1"/>
          <p:nvPr/>
        </p:nvSpPr>
        <p:spPr>
          <a:xfrm>
            <a:off x="0" y="-1"/>
            <a:ext cx="394595" cy="143838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1200" dirty="0" smtClean="0">
                <a:solidFill>
                  <a:srgbClr val="0070C0"/>
                </a:solidFill>
                <a:latin typeface="Felix Titling" pitchFamily="82" charset="0"/>
              </a:rPr>
              <a:t>Índice</a:t>
            </a:r>
            <a:endParaRPr lang="es-ES" sz="1200" dirty="0">
              <a:solidFill>
                <a:srgbClr val="0070C0"/>
              </a:solidFill>
              <a:latin typeface="Felix Titling" pitchFamily="82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1" y="0"/>
            <a:ext cx="365760" cy="1325366"/>
          </a:xfrm>
          <a:prstGeom prst="rect">
            <a:avLst/>
          </a:prstGeom>
          <a:solidFill>
            <a:schemeClr val="bg2">
              <a:lumMod val="50000"/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Bell MT" pitchFamily="18" charset="0"/>
            </a:endParaRPr>
          </a:p>
        </p:txBody>
      </p:sp>
      <p:cxnSp>
        <p:nvCxnSpPr>
          <p:cNvPr id="13" name="12 Conector recto"/>
          <p:cNvCxnSpPr/>
          <p:nvPr/>
        </p:nvCxnSpPr>
        <p:spPr>
          <a:xfrm rot="5400000" flipH="1" flipV="1">
            <a:off x="1496816" y="3060017"/>
            <a:ext cx="2888055" cy="1588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V="1">
            <a:off x="2201046" y="3354784"/>
            <a:ext cx="3708581" cy="658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5948218" y="3223196"/>
            <a:ext cx="274675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100" dirty="0" smtClean="0"/>
              <a:t>x</a:t>
            </a:r>
            <a:endParaRPr lang="es-ES" sz="11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818589" y="1388518"/>
            <a:ext cx="236136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100" dirty="0" smtClean="0"/>
              <a:t>y</a:t>
            </a:r>
            <a:endParaRPr lang="es-ES" sz="1100" dirty="0"/>
          </a:p>
        </p:txBody>
      </p:sp>
      <p:sp>
        <p:nvSpPr>
          <p:cNvPr id="17" name="16 Elipse"/>
          <p:cNvSpPr/>
          <p:nvPr/>
        </p:nvSpPr>
        <p:spPr>
          <a:xfrm rot="16200000">
            <a:off x="3147192" y="1572853"/>
            <a:ext cx="2454210" cy="1525077"/>
          </a:xfrm>
          <a:prstGeom prst="ellipse">
            <a:avLst/>
          </a:prstGeom>
          <a:noFill/>
          <a:ln w="19050" cmpd="sng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17 Elipse"/>
          <p:cNvSpPr/>
          <p:nvPr/>
        </p:nvSpPr>
        <p:spPr>
          <a:xfrm>
            <a:off x="4350238" y="231673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18 Elipse"/>
          <p:cNvSpPr/>
          <p:nvPr/>
        </p:nvSpPr>
        <p:spPr>
          <a:xfrm>
            <a:off x="4348644" y="1780919"/>
            <a:ext cx="45719" cy="45719"/>
          </a:xfrm>
          <a:prstGeom prst="ellipse">
            <a:avLst/>
          </a:prstGeom>
          <a:solidFill>
            <a:srgbClr val="00B0F0"/>
          </a:solidFill>
          <a:ln w="3175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19 Elipse"/>
          <p:cNvSpPr/>
          <p:nvPr/>
        </p:nvSpPr>
        <p:spPr>
          <a:xfrm>
            <a:off x="4352893" y="2836988"/>
            <a:ext cx="45719" cy="45719"/>
          </a:xfrm>
          <a:prstGeom prst="ellipse">
            <a:avLst/>
          </a:prstGeom>
          <a:solidFill>
            <a:srgbClr val="00B0F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27" name="26 Conector recto"/>
          <p:cNvCxnSpPr/>
          <p:nvPr/>
        </p:nvCxnSpPr>
        <p:spPr>
          <a:xfrm rot="5400000" flipH="1" flipV="1">
            <a:off x="3875180" y="2856090"/>
            <a:ext cx="992981" cy="317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4238393" y="3352107"/>
            <a:ext cx="2776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/>
              <a:t>H</a:t>
            </a:r>
            <a:endParaRPr lang="es-ES" sz="1000" dirty="0"/>
          </a:p>
        </p:txBody>
      </p:sp>
      <p:cxnSp>
        <p:nvCxnSpPr>
          <p:cNvPr id="29" name="28 Conector recto"/>
          <p:cNvCxnSpPr>
            <a:endCxn id="18" idx="2"/>
          </p:cNvCxnSpPr>
          <p:nvPr/>
        </p:nvCxnSpPr>
        <p:spPr>
          <a:xfrm>
            <a:off x="2944939" y="2338931"/>
            <a:ext cx="1405299" cy="66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2739728" y="2218312"/>
            <a:ext cx="269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/>
              <a:t>K</a:t>
            </a:r>
            <a:endParaRPr lang="es-ES" sz="1000" dirty="0"/>
          </a:p>
        </p:txBody>
      </p:sp>
      <p:sp>
        <p:nvSpPr>
          <p:cNvPr id="31" name="30 CuadroTexto"/>
          <p:cNvSpPr txBox="1"/>
          <p:nvPr/>
        </p:nvSpPr>
        <p:spPr>
          <a:xfrm>
            <a:off x="4194230" y="1693340"/>
            <a:ext cx="247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 smtClean="0">
                <a:solidFill>
                  <a:srgbClr val="00B0F0"/>
                </a:solidFill>
              </a:rPr>
              <a:t>F</a:t>
            </a:r>
            <a:endParaRPr lang="es-ES" sz="800" dirty="0">
              <a:solidFill>
                <a:srgbClr val="00B0F0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4151262" y="2761620"/>
            <a:ext cx="2696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 smtClean="0">
                <a:solidFill>
                  <a:srgbClr val="00B0F0"/>
                </a:solidFill>
              </a:rPr>
              <a:t>F’</a:t>
            </a:r>
            <a:endParaRPr lang="es-ES" sz="800" dirty="0">
              <a:solidFill>
                <a:srgbClr val="00B0F0"/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3639038" y="3364013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/>
              <a:t>H-C</a:t>
            </a:r>
            <a:endParaRPr lang="es-ES" sz="1000" dirty="0"/>
          </a:p>
        </p:txBody>
      </p:sp>
      <p:sp>
        <p:nvSpPr>
          <p:cNvPr id="35" name="34 CuadroTexto"/>
          <p:cNvSpPr txBox="1"/>
          <p:nvPr/>
        </p:nvSpPr>
        <p:spPr>
          <a:xfrm>
            <a:off x="4686789" y="3359251"/>
            <a:ext cx="4459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/>
              <a:t>H+C</a:t>
            </a:r>
            <a:endParaRPr lang="es-ES" sz="1000" dirty="0"/>
          </a:p>
        </p:txBody>
      </p:sp>
      <p:sp>
        <p:nvSpPr>
          <p:cNvPr id="39" name="38 Abrir llave"/>
          <p:cNvSpPr/>
          <p:nvPr/>
        </p:nvSpPr>
        <p:spPr>
          <a:xfrm rot="10800000">
            <a:off x="4374065" y="1809142"/>
            <a:ext cx="134409" cy="527902"/>
          </a:xfrm>
          <a:prstGeom prst="lef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41" name="40 Conector recto"/>
          <p:cNvCxnSpPr>
            <a:stCxn id="18" idx="0"/>
          </p:cNvCxnSpPr>
          <p:nvPr/>
        </p:nvCxnSpPr>
        <p:spPr>
          <a:xfrm rot="5400000" flipH="1" flipV="1">
            <a:off x="4120197" y="2062196"/>
            <a:ext cx="507443" cy="164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Abrir llave"/>
          <p:cNvSpPr/>
          <p:nvPr/>
        </p:nvSpPr>
        <p:spPr>
          <a:xfrm rot="10800000">
            <a:off x="4381463" y="2337363"/>
            <a:ext cx="134409" cy="527902"/>
          </a:xfrm>
          <a:prstGeom prst="lef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5" name="44 CuadroTexto"/>
          <p:cNvSpPr txBox="1"/>
          <p:nvPr/>
        </p:nvSpPr>
        <p:spPr>
          <a:xfrm>
            <a:off x="4455055" y="1966083"/>
            <a:ext cx="21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c</a:t>
            </a:r>
            <a:endParaRPr lang="es-ES" sz="800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4452909" y="2479092"/>
            <a:ext cx="21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c</a:t>
            </a:r>
            <a:endParaRPr lang="es-ES" sz="800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8" grpId="0"/>
      <p:bldP spid="30" grpId="0"/>
      <p:bldP spid="31" grpId="0"/>
      <p:bldP spid="32" grpId="0"/>
      <p:bldP spid="34" grpId="0"/>
      <p:bldP spid="35" grpId="0"/>
      <p:bldP spid="39" grpId="0" animBg="1"/>
      <p:bldP spid="44" grpId="0" animBg="1"/>
      <p:bldP spid="45" grpId="0"/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0540" y="-204107"/>
            <a:ext cx="7485512" cy="822722"/>
          </a:xfrm>
        </p:spPr>
        <p:txBody>
          <a:bodyPr/>
          <a:lstStyle/>
          <a:p>
            <a:r>
              <a:rPr lang="es-ES" dirty="0" smtClean="0"/>
              <a:t>Forma general</a:t>
            </a:r>
            <a:endParaRPr lang="es-C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459401" y="784513"/>
                <a:ext cx="8245211" cy="415562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s-CL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s-CL" i="1"/>
                        </m:ctrlPr>
                      </m:fPr>
                      <m:num>
                        <m:sSup>
                          <m:sSupPr>
                            <m:ctrlPr>
                              <a:rPr lang="es-CL" i="1"/>
                            </m:ctrlPr>
                          </m:sSupPr>
                          <m:e>
                            <m:r>
                              <a:rPr lang="es-CL" i="1"/>
                              <m:t>(</m:t>
                            </m:r>
                            <m:r>
                              <a:rPr lang="es-CL" i="1"/>
                              <m:t>𝑥</m:t>
                            </m:r>
                            <m:r>
                              <a:rPr lang="es-CL" i="1"/>
                              <m:t>−</m:t>
                            </m:r>
                            <m:r>
                              <a:rPr lang="es-CL" i="1"/>
                              <m:t>𝐻</m:t>
                            </m:r>
                            <m:r>
                              <a:rPr lang="es-CL" i="1"/>
                              <m:t>)</m:t>
                            </m:r>
                          </m:e>
                          <m:sup>
                            <m:r>
                              <a:rPr lang="es-CL" i="1"/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CL" i="1"/>
                            </m:ctrlPr>
                          </m:sSupPr>
                          <m:e>
                            <m:r>
                              <a:rPr lang="es-CL" i="1"/>
                              <m:t>𝑎</m:t>
                            </m:r>
                          </m:e>
                          <m:sup>
                            <m:r>
                              <a:rPr lang="es-CL" i="1"/>
                              <m:t>2</m:t>
                            </m:r>
                          </m:sup>
                        </m:sSup>
                      </m:den>
                    </m:f>
                    <m:r>
                      <a:rPr lang="es-CL" i="1"/>
                      <m:t>+</m:t>
                    </m:r>
                    <m:f>
                      <m:fPr>
                        <m:ctrlPr>
                          <a:rPr lang="es-CL" i="1"/>
                        </m:ctrlPr>
                      </m:fPr>
                      <m:num>
                        <m:sSup>
                          <m:sSupPr>
                            <m:ctrlPr>
                              <a:rPr lang="es-CL" i="1"/>
                            </m:ctrlPr>
                          </m:sSupPr>
                          <m:e>
                            <m:r>
                              <a:rPr lang="es-CL" i="1"/>
                              <m:t>(</m:t>
                            </m:r>
                            <m:r>
                              <a:rPr lang="es-CL" i="1"/>
                              <m:t>𝑦</m:t>
                            </m:r>
                            <m:r>
                              <a:rPr lang="es-CL" i="1"/>
                              <m:t>−</m:t>
                            </m:r>
                            <m:r>
                              <a:rPr lang="es-CL" i="1"/>
                              <m:t>𝑘</m:t>
                            </m:r>
                            <m:r>
                              <a:rPr lang="es-CL" i="1"/>
                              <m:t>)</m:t>
                            </m:r>
                          </m:e>
                          <m:sup>
                            <m:r>
                              <a:rPr lang="es-CL" i="1"/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CL" i="1"/>
                            </m:ctrlPr>
                          </m:sSupPr>
                          <m:e>
                            <m:r>
                              <a:rPr lang="es-CL" i="1"/>
                              <m:t>𝑏</m:t>
                            </m:r>
                          </m:e>
                          <m:sup>
                            <m:r>
                              <a:rPr lang="es-CL" i="1"/>
                              <m:t>2</m:t>
                            </m:r>
                          </m:sup>
                        </m:sSup>
                      </m:den>
                    </m:f>
                    <m:r>
                      <a:rPr lang="es-CL" i="1"/>
                      <m:t>=1</m:t>
                    </m:r>
                  </m:oMath>
                </a14:m>
                <a:r>
                  <a:rPr lang="es-CL" dirty="0"/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/>
                        </m:ctrlPr>
                      </m:sSupPr>
                      <m:e>
                        <m:r>
                          <a:rPr lang="es-CL" i="1"/>
                          <m:t>𝑎</m:t>
                        </m:r>
                      </m:e>
                      <m:sup>
                        <m:r>
                          <a:rPr lang="es-CL" i="1"/>
                          <m:t>2</m:t>
                        </m:r>
                      </m:sup>
                    </m:sSup>
                    <m:sSup>
                      <m:sSupPr>
                        <m:ctrlPr>
                          <a:rPr lang="es-CL" i="1"/>
                        </m:ctrlPr>
                      </m:sSupPr>
                      <m:e>
                        <m:r>
                          <a:rPr lang="es-CL" i="1"/>
                          <m:t>𝑏</m:t>
                        </m:r>
                      </m:e>
                      <m:sup>
                        <m:r>
                          <a:rPr lang="es-CL" i="1"/>
                          <m:t>2</m:t>
                        </m:r>
                      </m:sup>
                    </m:sSup>
                  </m:oMath>
                </a14:m>
                <a:r>
                  <a:rPr lang="es-CL" dirty="0"/>
                  <a:t> 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CL" i="1"/>
                        </m:ctrlPr>
                      </m:sSupPr>
                      <m:e>
                        <m:r>
                          <a:rPr lang="es-CL" i="1"/>
                          <m:t>𝑏</m:t>
                        </m:r>
                      </m:e>
                      <m:sup>
                        <m:r>
                          <a:rPr lang="es-CL" i="1"/>
                          <m:t>2</m:t>
                        </m:r>
                      </m:sup>
                    </m:sSup>
                    <m:sSup>
                      <m:sSupPr>
                        <m:ctrlPr>
                          <a:rPr lang="es-CL" i="1"/>
                        </m:ctrlPr>
                      </m:sSupPr>
                      <m:e>
                        <m:r>
                          <a:rPr lang="es-CL" i="1"/>
                          <m:t>(</m:t>
                        </m:r>
                        <m:r>
                          <a:rPr lang="es-CL" i="1"/>
                          <m:t>𝑥</m:t>
                        </m:r>
                        <m:r>
                          <a:rPr lang="es-CL" i="1"/>
                          <m:t>−</m:t>
                        </m:r>
                        <m:r>
                          <a:rPr lang="es-CL" i="1"/>
                          <m:t>𝐻</m:t>
                        </m:r>
                        <m:r>
                          <a:rPr lang="es-CL" i="1"/>
                          <m:t>)</m:t>
                        </m:r>
                      </m:e>
                      <m:sup>
                        <m:r>
                          <a:rPr lang="es-CL" i="1"/>
                          <m:t>2</m:t>
                        </m:r>
                      </m:sup>
                    </m:sSup>
                    <m:r>
                      <a:rPr lang="es-CL" i="1"/>
                      <m:t>+</m:t>
                    </m:r>
                    <m:sSup>
                      <m:sSupPr>
                        <m:ctrlPr>
                          <a:rPr lang="es-CL" i="1"/>
                        </m:ctrlPr>
                      </m:sSupPr>
                      <m:e>
                        <m:r>
                          <a:rPr lang="es-CL" i="1"/>
                          <m:t>𝑎</m:t>
                        </m:r>
                      </m:e>
                      <m:sup>
                        <m:r>
                          <a:rPr lang="es-CL" i="1"/>
                          <m:t>2</m:t>
                        </m:r>
                      </m:sup>
                    </m:sSup>
                    <m:sSup>
                      <m:sSupPr>
                        <m:ctrlPr>
                          <a:rPr lang="es-CL" i="1"/>
                        </m:ctrlPr>
                      </m:sSupPr>
                      <m:e>
                        <m:r>
                          <a:rPr lang="es-CL" i="1"/>
                          <m:t>(</m:t>
                        </m:r>
                        <m:r>
                          <a:rPr lang="es-CL" i="1"/>
                          <m:t>𝑦</m:t>
                        </m:r>
                        <m:r>
                          <a:rPr lang="es-CL" i="1"/>
                          <m:t>−</m:t>
                        </m:r>
                        <m:r>
                          <a:rPr lang="es-CL" i="1"/>
                          <m:t>𝑘</m:t>
                        </m:r>
                        <m:r>
                          <a:rPr lang="es-CL" i="1"/>
                          <m:t>)</m:t>
                        </m:r>
                      </m:e>
                      <m:sup>
                        <m:r>
                          <a:rPr lang="es-CL" i="1"/>
                          <m:t>2</m:t>
                        </m:r>
                      </m:sup>
                    </m:sSup>
                    <m:r>
                      <a:rPr lang="es-CL" i="1"/>
                      <m:t>=</m:t>
                    </m:r>
                    <m:sSup>
                      <m:sSupPr>
                        <m:ctrlPr>
                          <a:rPr lang="es-CL" i="1"/>
                        </m:ctrlPr>
                      </m:sSupPr>
                      <m:e>
                        <m:r>
                          <a:rPr lang="es-CL" i="1"/>
                          <m:t>𝑎</m:t>
                        </m:r>
                      </m:e>
                      <m:sup>
                        <m:r>
                          <a:rPr lang="es-CL" i="1"/>
                          <m:t>2</m:t>
                        </m:r>
                      </m:sup>
                    </m:sSup>
                    <m:sSup>
                      <m:sSupPr>
                        <m:ctrlPr>
                          <a:rPr lang="es-CL" i="1"/>
                        </m:ctrlPr>
                      </m:sSupPr>
                      <m:e>
                        <m:r>
                          <a:rPr lang="es-CL" i="1"/>
                          <m:t>𝑏</m:t>
                        </m:r>
                      </m:e>
                      <m:sup>
                        <m:r>
                          <a:rPr lang="es-CL" i="1"/>
                          <m:t>2</m:t>
                        </m:r>
                      </m:sup>
                    </m:sSup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CL" i="1"/>
                        </m:ctrlPr>
                      </m:sSupPr>
                      <m:e>
                        <m:r>
                          <a:rPr lang="es-CL" i="1"/>
                          <m:t>𝑏</m:t>
                        </m:r>
                      </m:e>
                      <m:sup>
                        <m:r>
                          <a:rPr lang="es-CL" i="1"/>
                          <m:t>2</m:t>
                        </m:r>
                      </m:sup>
                    </m:sSup>
                    <m:sSup>
                      <m:sSupPr>
                        <m:ctrlPr>
                          <a:rPr lang="es-CL" i="1"/>
                        </m:ctrlPr>
                      </m:sSupPr>
                      <m:e>
                        <m:r>
                          <a:rPr lang="es-CL" i="1"/>
                          <m:t>𝑥</m:t>
                        </m:r>
                      </m:e>
                      <m:sup>
                        <m:r>
                          <a:rPr lang="es-CL" i="1"/>
                          <m:t>2</m:t>
                        </m:r>
                      </m:sup>
                    </m:sSup>
                    <m:r>
                      <a:rPr lang="es-CL" i="1"/>
                      <m:t>−2</m:t>
                    </m:r>
                    <m:sSup>
                      <m:sSupPr>
                        <m:ctrlPr>
                          <a:rPr lang="es-CL" i="1"/>
                        </m:ctrlPr>
                      </m:sSupPr>
                      <m:e>
                        <m:r>
                          <a:rPr lang="es-CL" i="1"/>
                          <m:t>𝑏</m:t>
                        </m:r>
                      </m:e>
                      <m:sup>
                        <m:r>
                          <a:rPr lang="es-CL" i="1"/>
                          <m:t>2</m:t>
                        </m:r>
                      </m:sup>
                    </m:sSup>
                    <m:r>
                      <a:rPr lang="es-CL" i="1"/>
                      <m:t>h𝑥</m:t>
                    </m:r>
                    <m:r>
                      <a:rPr lang="es-CL" i="1"/>
                      <m:t>+</m:t>
                    </m:r>
                    <m:sSup>
                      <m:sSupPr>
                        <m:ctrlPr>
                          <a:rPr lang="es-CL" i="1"/>
                        </m:ctrlPr>
                      </m:sSupPr>
                      <m:e>
                        <m:r>
                          <a:rPr lang="es-CL" i="1"/>
                          <m:t>𝐻</m:t>
                        </m:r>
                      </m:e>
                      <m:sup>
                        <m:r>
                          <a:rPr lang="es-CL" i="1"/>
                          <m:t>2</m:t>
                        </m:r>
                      </m:sup>
                    </m:sSup>
                    <m:r>
                      <a:rPr lang="es-CL" i="1"/>
                      <m:t>+</m:t>
                    </m:r>
                    <m:sSup>
                      <m:sSupPr>
                        <m:ctrlPr>
                          <a:rPr lang="es-CL" i="1"/>
                        </m:ctrlPr>
                      </m:sSupPr>
                      <m:e>
                        <m:r>
                          <a:rPr lang="es-CL" i="1"/>
                          <m:t>𝑎</m:t>
                        </m:r>
                      </m:e>
                      <m:sup>
                        <m:r>
                          <a:rPr lang="es-CL" i="1"/>
                          <m:t>2</m:t>
                        </m:r>
                      </m:sup>
                    </m:sSup>
                    <m:sSup>
                      <m:sSupPr>
                        <m:ctrlPr>
                          <a:rPr lang="es-CL" i="1"/>
                        </m:ctrlPr>
                      </m:sSupPr>
                      <m:e>
                        <m:r>
                          <a:rPr lang="es-CL" i="1"/>
                          <m:t>𝑦</m:t>
                        </m:r>
                      </m:e>
                      <m:sup>
                        <m:r>
                          <a:rPr lang="es-CL" i="1"/>
                          <m:t>2</m:t>
                        </m:r>
                      </m:sup>
                    </m:sSup>
                    <m:r>
                      <a:rPr lang="es-CL" i="1"/>
                      <m:t>−2</m:t>
                    </m:r>
                    <m:sSup>
                      <m:sSupPr>
                        <m:ctrlPr>
                          <a:rPr lang="es-CL" i="1"/>
                        </m:ctrlPr>
                      </m:sSupPr>
                      <m:e>
                        <m:r>
                          <a:rPr lang="es-CL" i="1"/>
                          <m:t>𝑎</m:t>
                        </m:r>
                      </m:e>
                      <m:sup>
                        <m:r>
                          <a:rPr lang="es-CL" i="1"/>
                          <m:t>2</m:t>
                        </m:r>
                      </m:sup>
                    </m:sSup>
                    <m:r>
                      <a:rPr lang="es-CL" i="1"/>
                      <m:t>𝑘𝑦</m:t>
                    </m:r>
                    <m:r>
                      <a:rPr lang="es-CL" i="1"/>
                      <m:t>+</m:t>
                    </m:r>
                    <m:sSup>
                      <m:sSupPr>
                        <m:ctrlPr>
                          <a:rPr lang="es-CL" i="1"/>
                        </m:ctrlPr>
                      </m:sSupPr>
                      <m:e>
                        <m:r>
                          <a:rPr lang="es-CL" i="1"/>
                          <m:t>𝑘</m:t>
                        </m:r>
                      </m:e>
                      <m:sup>
                        <m:r>
                          <a:rPr lang="es-CL" i="1"/>
                          <m:t>2</m:t>
                        </m:r>
                      </m:sup>
                    </m:sSup>
                    <m:r>
                      <a:rPr lang="es-CL" i="1"/>
                      <m:t>=</m:t>
                    </m:r>
                    <m:sSup>
                      <m:sSupPr>
                        <m:ctrlPr>
                          <a:rPr lang="es-CL" i="1"/>
                        </m:ctrlPr>
                      </m:sSupPr>
                      <m:e>
                        <m:r>
                          <a:rPr lang="es-CL" i="1"/>
                          <m:t>𝑎</m:t>
                        </m:r>
                      </m:e>
                      <m:sup>
                        <m:r>
                          <a:rPr lang="es-CL" i="1"/>
                          <m:t>2</m:t>
                        </m:r>
                      </m:sup>
                    </m:sSup>
                    <m:sSup>
                      <m:sSupPr>
                        <m:ctrlPr>
                          <a:rPr lang="es-CL" i="1"/>
                        </m:ctrlPr>
                      </m:sSupPr>
                      <m:e>
                        <m:r>
                          <a:rPr lang="es-CL" i="1"/>
                          <m:t>𝑏</m:t>
                        </m:r>
                      </m:e>
                      <m:sup>
                        <m:r>
                          <a:rPr lang="es-CL" i="1"/>
                          <m:t>2</m:t>
                        </m:r>
                      </m:sup>
                    </m:sSup>
                  </m:oMath>
                </a14:m>
                <a:r>
                  <a:rPr lang="es-CL" dirty="0"/>
                  <a:t> 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CL" i="1"/>
                        </m:ctrlPr>
                      </m:sSupPr>
                      <m:e>
                        <m:r>
                          <a:rPr lang="es-CL" i="1"/>
                          <m:t>𝑏</m:t>
                        </m:r>
                      </m:e>
                      <m:sup>
                        <m:r>
                          <a:rPr lang="es-CL" i="1"/>
                          <m:t>2</m:t>
                        </m:r>
                      </m:sup>
                    </m:sSup>
                    <m:sSup>
                      <m:sSupPr>
                        <m:ctrlPr>
                          <a:rPr lang="es-CL" i="1"/>
                        </m:ctrlPr>
                      </m:sSupPr>
                      <m:e>
                        <m:r>
                          <a:rPr lang="es-CL" i="1"/>
                          <m:t>𝑥</m:t>
                        </m:r>
                      </m:e>
                      <m:sup>
                        <m:r>
                          <a:rPr lang="es-CL" i="1"/>
                          <m:t>2</m:t>
                        </m:r>
                      </m:sup>
                    </m:sSup>
                    <m:r>
                      <a:rPr lang="es-CL" i="1"/>
                      <m:t>+</m:t>
                    </m:r>
                    <m:sSup>
                      <m:sSupPr>
                        <m:ctrlPr>
                          <a:rPr lang="es-CL" i="1"/>
                        </m:ctrlPr>
                      </m:sSupPr>
                      <m:e>
                        <m:r>
                          <a:rPr lang="es-CL" i="1"/>
                          <m:t>𝑎</m:t>
                        </m:r>
                      </m:e>
                      <m:sup>
                        <m:r>
                          <a:rPr lang="es-CL" i="1"/>
                          <m:t>2</m:t>
                        </m:r>
                      </m:sup>
                    </m:sSup>
                    <m:sSup>
                      <m:sSupPr>
                        <m:ctrlPr>
                          <a:rPr lang="es-CL" i="1"/>
                        </m:ctrlPr>
                      </m:sSupPr>
                      <m:e>
                        <m:r>
                          <a:rPr lang="es-CL" i="1"/>
                          <m:t>𝑦</m:t>
                        </m:r>
                      </m:e>
                      <m:sup>
                        <m:r>
                          <a:rPr lang="es-CL" i="1"/>
                          <m:t>2</m:t>
                        </m:r>
                      </m:sup>
                    </m:sSup>
                    <m:r>
                      <a:rPr lang="es-CL" i="1"/>
                      <m:t>−2</m:t>
                    </m:r>
                    <m:sSup>
                      <m:sSupPr>
                        <m:ctrlPr>
                          <a:rPr lang="es-CL" i="1"/>
                        </m:ctrlPr>
                      </m:sSupPr>
                      <m:e>
                        <m:r>
                          <a:rPr lang="es-CL" i="1"/>
                          <m:t>𝑏</m:t>
                        </m:r>
                      </m:e>
                      <m:sup>
                        <m:r>
                          <a:rPr lang="es-CL" i="1"/>
                          <m:t>2</m:t>
                        </m:r>
                      </m:sup>
                    </m:sSup>
                    <m:r>
                      <a:rPr lang="es-CL" i="1"/>
                      <m:t>h𝑥</m:t>
                    </m:r>
                    <m:r>
                      <a:rPr lang="es-CL" i="1"/>
                      <m:t>−2</m:t>
                    </m:r>
                    <m:sSup>
                      <m:sSupPr>
                        <m:ctrlPr>
                          <a:rPr lang="es-CL" i="1"/>
                        </m:ctrlPr>
                      </m:sSupPr>
                      <m:e>
                        <m:r>
                          <a:rPr lang="es-CL" i="1"/>
                          <m:t>𝑎</m:t>
                        </m:r>
                      </m:e>
                      <m:sup>
                        <m:r>
                          <a:rPr lang="es-CL" i="1"/>
                          <m:t>2</m:t>
                        </m:r>
                      </m:sup>
                    </m:sSup>
                    <m:r>
                      <a:rPr lang="es-CL" i="1"/>
                      <m:t>𝑘𝑦</m:t>
                    </m:r>
                    <m:r>
                      <a:rPr lang="es-CL" i="1"/>
                      <m:t>+</m:t>
                    </m:r>
                    <m:sSup>
                      <m:sSupPr>
                        <m:ctrlPr>
                          <a:rPr lang="es-CL" i="1"/>
                        </m:ctrlPr>
                      </m:sSupPr>
                      <m:e>
                        <m:r>
                          <a:rPr lang="es-CL" i="1"/>
                          <m:t>𝐻</m:t>
                        </m:r>
                      </m:e>
                      <m:sup>
                        <m:r>
                          <a:rPr lang="es-CL" i="1"/>
                          <m:t>2</m:t>
                        </m:r>
                      </m:sup>
                    </m:sSup>
                    <m:r>
                      <a:rPr lang="es-CL" i="1"/>
                      <m:t>+</m:t>
                    </m:r>
                    <m:sSup>
                      <m:sSupPr>
                        <m:ctrlPr>
                          <a:rPr lang="es-CL" i="1"/>
                        </m:ctrlPr>
                      </m:sSupPr>
                      <m:e>
                        <m:r>
                          <a:rPr lang="es-CL" i="1"/>
                          <m:t>𝑘</m:t>
                        </m:r>
                      </m:e>
                      <m:sup>
                        <m:r>
                          <a:rPr lang="es-CL" i="1"/>
                          <m:t>2</m:t>
                        </m:r>
                      </m:sup>
                    </m:sSup>
                    <m:r>
                      <a:rPr lang="es-CL" i="1"/>
                      <m:t>−</m:t>
                    </m:r>
                    <m:sSup>
                      <m:sSupPr>
                        <m:ctrlPr>
                          <a:rPr lang="es-CL" i="1"/>
                        </m:ctrlPr>
                      </m:sSupPr>
                      <m:e>
                        <m:r>
                          <a:rPr lang="es-CL" i="1"/>
                          <m:t>𝑎</m:t>
                        </m:r>
                      </m:e>
                      <m:sup>
                        <m:r>
                          <a:rPr lang="es-CL" i="1"/>
                          <m:t>2</m:t>
                        </m:r>
                      </m:sup>
                    </m:sSup>
                    <m:sSup>
                      <m:sSupPr>
                        <m:ctrlPr>
                          <a:rPr lang="es-CL" i="1"/>
                        </m:ctrlPr>
                      </m:sSupPr>
                      <m:e>
                        <m:r>
                          <a:rPr lang="es-CL" i="1"/>
                          <m:t>𝑏</m:t>
                        </m:r>
                      </m:e>
                      <m:sup>
                        <m:r>
                          <a:rPr lang="es-CL" i="1"/>
                          <m:t>2</m:t>
                        </m:r>
                      </m:sup>
                    </m:sSup>
                    <m:r>
                      <a:rPr lang="es-CL" i="1"/>
                      <m:t>=0</m:t>
                    </m:r>
                  </m:oMath>
                </a14:m>
                <a:endParaRPr lang="es-CL" dirty="0"/>
              </a:p>
              <a:p>
                <a:r>
                  <a:rPr lang="es-CL" dirty="0"/>
                  <a:t>Que se puede escribir como:</a:t>
                </a:r>
              </a:p>
              <a:p>
                <a14:m>
                  <m:oMath xmlns:m="http://schemas.openxmlformats.org/officeDocument/2006/math">
                    <m:r>
                      <a:rPr lang="es-CL" sz="2800" i="1" smtClean="0">
                        <a:solidFill>
                          <a:srgbClr val="C00000"/>
                        </a:solidFill>
                      </a:rPr>
                      <m:t>𝐴</m:t>
                    </m:r>
                    <m:sSup>
                      <m:sSupPr>
                        <m:ctrlPr>
                          <a:rPr lang="es-CL" sz="2800" i="1">
                            <a:solidFill>
                              <a:srgbClr val="C00000"/>
                            </a:solidFill>
                          </a:rPr>
                        </m:ctrlPr>
                      </m:sSupPr>
                      <m:e>
                        <m:r>
                          <a:rPr lang="es-CL" sz="2800" i="1">
                            <a:solidFill>
                              <a:srgbClr val="C00000"/>
                            </a:solidFill>
                          </a:rPr>
                          <m:t>𝑥</m:t>
                        </m:r>
                      </m:e>
                      <m:sup>
                        <m:r>
                          <a:rPr lang="es-CL" sz="2800" i="1">
                            <a:solidFill>
                              <a:srgbClr val="C00000"/>
                            </a:solidFill>
                          </a:rPr>
                          <m:t>2</m:t>
                        </m:r>
                      </m:sup>
                    </m:sSup>
                    <m:r>
                      <a:rPr lang="es-CL" sz="2800" i="1">
                        <a:solidFill>
                          <a:srgbClr val="C00000"/>
                        </a:solidFill>
                      </a:rPr>
                      <m:t>+</m:t>
                    </m:r>
                    <m:r>
                      <a:rPr lang="es-CL" sz="2800" i="1">
                        <a:solidFill>
                          <a:srgbClr val="C00000"/>
                        </a:solidFill>
                      </a:rPr>
                      <m:t>𝐵</m:t>
                    </m:r>
                    <m:sSup>
                      <m:sSupPr>
                        <m:ctrlPr>
                          <a:rPr lang="es-CL" sz="2800" i="1">
                            <a:solidFill>
                              <a:srgbClr val="C00000"/>
                            </a:solidFill>
                          </a:rPr>
                        </m:ctrlPr>
                      </m:sSupPr>
                      <m:e>
                        <m:r>
                          <a:rPr lang="es-CL" sz="2800" i="1">
                            <a:solidFill>
                              <a:srgbClr val="C00000"/>
                            </a:solidFill>
                          </a:rPr>
                          <m:t>𝑦</m:t>
                        </m:r>
                      </m:e>
                      <m:sup>
                        <m:r>
                          <a:rPr lang="es-CL" sz="2800" i="1">
                            <a:solidFill>
                              <a:srgbClr val="C00000"/>
                            </a:solidFill>
                          </a:rPr>
                          <m:t>2</m:t>
                        </m:r>
                      </m:sup>
                    </m:sSup>
                    <m:r>
                      <a:rPr lang="es-CL" sz="2800" i="1">
                        <a:solidFill>
                          <a:srgbClr val="C00000"/>
                        </a:solidFill>
                      </a:rPr>
                      <m:t>+</m:t>
                    </m:r>
                    <m:r>
                      <a:rPr lang="es-CL" sz="2800" i="1">
                        <a:solidFill>
                          <a:srgbClr val="C00000"/>
                        </a:solidFill>
                      </a:rPr>
                      <m:t>𝐶𝑥</m:t>
                    </m:r>
                    <m:r>
                      <a:rPr lang="es-CL" sz="2800" i="1">
                        <a:solidFill>
                          <a:srgbClr val="C00000"/>
                        </a:solidFill>
                      </a:rPr>
                      <m:t>+</m:t>
                    </m:r>
                    <m:r>
                      <a:rPr lang="es-CL" sz="2800" i="1">
                        <a:solidFill>
                          <a:srgbClr val="C00000"/>
                        </a:solidFill>
                      </a:rPr>
                      <m:t>𝐷𝑦</m:t>
                    </m:r>
                    <m:r>
                      <a:rPr lang="es-CL" sz="2800" i="1">
                        <a:solidFill>
                          <a:srgbClr val="C00000"/>
                        </a:solidFill>
                      </a:rPr>
                      <m:t>+</m:t>
                    </m:r>
                    <m:r>
                      <a:rPr lang="es-CL" sz="2800" i="1">
                        <a:solidFill>
                          <a:srgbClr val="C00000"/>
                        </a:solidFill>
                      </a:rPr>
                      <m:t>𝐸</m:t>
                    </m:r>
                    <m:r>
                      <a:rPr lang="es-CL" sz="2800" i="1">
                        <a:solidFill>
                          <a:srgbClr val="C00000"/>
                        </a:solidFill>
                      </a:rPr>
                      <m:t>=0</m:t>
                    </m:r>
                  </m:oMath>
                </a14:m>
                <a:endParaRPr lang="es-CL" sz="2800" dirty="0">
                  <a:solidFill>
                    <a:srgbClr val="C00000"/>
                  </a:solidFill>
                </a:endParaRPr>
              </a:p>
              <a:p>
                <a:endParaRPr lang="es-CL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9401" y="784513"/>
                <a:ext cx="8245211" cy="4155622"/>
              </a:xfrm>
              <a:blipFill rotWithShape="0">
                <a:blip r:embed="rId2"/>
                <a:stretch>
                  <a:fillRect l="-177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237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Problemas de aplicación.</a:t>
            </a: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s-ES" dirty="0" smtClean="0"/>
                  <a:t>1.- Dada la elipse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</a:rPr>
                      <m:t>+16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</a:rPr>
                      <m:t>=576</m:t>
                    </m:r>
                  </m:oMath>
                </a14:m>
                <a:r>
                  <a:rPr lang="es-CL" dirty="0" smtClean="0"/>
                  <a:t> , hallar el semieje mayor , el semieje menor , la excentricidad , las coordenadas de los focos , las ecuaciones de las directrices y la longitud  del Latus rectum.</a:t>
                </a:r>
              </a:p>
              <a:p>
                <a:endParaRPr lang="es-ES" dirty="0"/>
              </a:p>
              <a:p>
                <a:r>
                  <a:rPr lang="es-ES" dirty="0" smtClean="0"/>
                  <a:t>2.- hallar la ecuación de la elipse  de centro el origen , foco el punto (0,3) y semieje mayor  igual a 5.</a:t>
                </a:r>
              </a:p>
              <a:p>
                <a:endParaRPr lang="es-ES" dirty="0"/>
              </a:p>
              <a:p>
                <a:r>
                  <a:rPr lang="es-ES" dirty="0" smtClean="0"/>
                  <a:t>3.- Hallar la ecuación de la elipse  de centro el origen , eje mayor sobre el eje OX  y que pase por los puntos (4,3) y (6,2)</a:t>
                </a:r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73" t="-1957" r="-2769" b="-89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049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0111" y="1073691"/>
            <a:ext cx="8227777" cy="4772632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4.- Hallar la ecuación del lugar geométrico de los puntos cuya distancia al punto (4,0) es igual a la mitad de la correspondiente a la recta,x-16=0</a:t>
            </a:r>
          </a:p>
          <a:p>
            <a:pPr marL="0" indent="0">
              <a:buNone/>
            </a:pPr>
            <a:r>
              <a:rPr lang="es-ES" dirty="0" smtClean="0"/>
              <a:t>5.- se considera un segmento AB=12  unidades de longitud y un punto P(</a:t>
            </a:r>
            <a:r>
              <a:rPr lang="es-ES" dirty="0" err="1" smtClean="0"/>
              <a:t>x,y</a:t>
            </a:r>
            <a:r>
              <a:rPr lang="es-ES" dirty="0" smtClean="0"/>
              <a:t>) situado sobre el  a 8 unidades de A. Hallar el lugar geométrico de P cuando el segmento se desplace  de forma que los puntos a y b se apoyen constantemente sobre los ejes de coordenadas </a:t>
            </a:r>
            <a:r>
              <a:rPr lang="es-ES" dirty="0" err="1" smtClean="0"/>
              <a:t>oy</a:t>
            </a:r>
            <a:r>
              <a:rPr lang="es-ES" dirty="0" smtClean="0"/>
              <a:t> y </a:t>
            </a:r>
            <a:r>
              <a:rPr lang="es-ES" dirty="0" err="1" smtClean="0"/>
              <a:t>ox</a:t>
            </a:r>
            <a:r>
              <a:rPr lang="es-ES" dirty="0" smtClean="0"/>
              <a:t> respectivamente.</a:t>
            </a:r>
          </a:p>
          <a:p>
            <a:pPr marL="0" indent="0">
              <a:buNone/>
            </a:pPr>
            <a:r>
              <a:rPr lang="es-ES" dirty="0" smtClean="0"/>
              <a:t>6.- Hallar la ecuación del lugar geométrico de los puntos P(</a:t>
            </a:r>
            <a:r>
              <a:rPr lang="es-ES" dirty="0" err="1" smtClean="0"/>
              <a:t>x,y</a:t>
            </a:r>
            <a:r>
              <a:rPr lang="es-ES" dirty="0" smtClean="0"/>
              <a:t>) cuya suma de distancias  a os puntos fijos (4,2) y (-2,2) sea igual a 8.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197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s-ES" sz="2400" dirty="0" smtClean="0"/>
                  <a:t>7.- Dada la elipse de ecuación:</a:t>
                </a:r>
              </a:p>
              <a:p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+9</m:t>
                    </m:r>
                    <m:sSup>
                      <m:sSup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−48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+72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+144=0</m:t>
                    </m:r>
                  </m:oMath>
                </a14:m>
                <a:r>
                  <a:rPr lang="es-CL" sz="2400" dirty="0" smtClean="0"/>
                  <a:t>, hallar su centro, semiejes , vértices y foco.</a:t>
                </a:r>
              </a:p>
              <a:p>
                <a:endParaRPr lang="es-ES" sz="2400" dirty="0"/>
              </a:p>
              <a:p>
                <a:r>
                  <a:rPr lang="es-ES" sz="2400" dirty="0" smtClean="0"/>
                  <a:t>8.- Un arco tiene forma de semielipse con una luz de 150 metros , siendo su máxima altura de 45 metros . Hallar la longitud de dos soportes verticales situados cada uno a igual distancia del extremo del arco.</a:t>
                </a:r>
                <a:endParaRPr lang="es-CL" sz="24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362" t="-3559" b="-355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949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" dirty="0" smtClean="0"/>
                  <a:t>9.- La tierra describe una trayectoria elíptica alrededor del sol que se encuentra en uno de los focos. Sabiendo </a:t>
                </a:r>
                <a:r>
                  <a:rPr lang="es-ES" dirty="0" err="1" smtClean="0"/>
                  <a:t>quwe</a:t>
                </a:r>
                <a:r>
                  <a:rPr lang="es-ES" dirty="0" smtClean="0"/>
                  <a:t> el semieje mayor de la elipse  vale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1,485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</a:rPr>
                      <m:t>𝑘𝑖𝑙𝑜𝑚𝑒𝑡𝑟𝑜𝑠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CL" dirty="0" smtClean="0"/>
                  <a:t>y que la excentricidad es, aproximadamente , 1/62 , hallar la máxima y la mínima distancia de la tierra al sol.</a:t>
                </a:r>
              </a:p>
              <a:p>
                <a:endParaRPr lang="es-ES" dirty="0"/>
              </a:p>
              <a:p>
                <a:r>
                  <a:rPr lang="es-ES" dirty="0" smtClean="0"/>
                  <a:t>10.- Hallar la ecuación de la elipse de centro (1,2) , uno de los focos (6,2) y que pasa por el punto (4,6)</a:t>
                </a:r>
                <a:endParaRPr lang="es-CL" dirty="0" smtClean="0"/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954" t="-1957" r="-276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904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11.- Hallar la ecuación de la elipse  de centro (-1,1) , uno de los vértices el punto (5,-1) y excentricidad e=2/3.</a:t>
            </a:r>
          </a:p>
          <a:p>
            <a:endParaRPr lang="es-ES" dirty="0"/>
          </a:p>
          <a:p>
            <a:r>
              <a:rPr lang="es-ES" dirty="0" smtClean="0"/>
              <a:t>12.- Hallar la ecuación de la elipse cuya directriz es la recta x=-1 , uno de los focos el punto (4,-3) y excentricidad 2/3.</a:t>
            </a:r>
          </a:p>
          <a:p>
            <a:endParaRPr lang="es-ES" dirty="0"/>
          </a:p>
          <a:p>
            <a:r>
              <a:rPr lang="es-ES" dirty="0" smtClean="0"/>
              <a:t>13.- Hallar el lugar geométrico de los puntos P(</a:t>
            </a:r>
            <a:r>
              <a:rPr lang="es-ES" dirty="0" err="1" smtClean="0"/>
              <a:t>x,y</a:t>
            </a:r>
            <a:r>
              <a:rPr lang="es-ES" dirty="0" smtClean="0"/>
              <a:t>) cuyo producto de las pendientes de las rectas que unen P(</a:t>
            </a:r>
            <a:r>
              <a:rPr lang="es-ES" dirty="0" err="1" smtClean="0"/>
              <a:t>x,y</a:t>
            </a:r>
            <a:r>
              <a:rPr lang="es-ES" dirty="0" smtClean="0"/>
              <a:t>) con los puntos fijos(3,-2) y (-2,1) es igual a -6.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8201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Cambria Math" pitchFamily="18" charset="0"/>
              </a:rPr>
              <a:t>La Elipse:</a:t>
            </a:r>
            <a:endParaRPr lang="es-E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itchFamily="18" charset="0"/>
              <a:ea typeface="Cambria Math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8675" y="988395"/>
            <a:ext cx="7486650" cy="3429000"/>
          </a:xfrm>
        </p:spPr>
        <p:txBody>
          <a:bodyPr anchor="ctr"/>
          <a:lstStyle/>
          <a:p>
            <a:pPr algn="ctr">
              <a:buNone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Es la sección cónica resultante de cortar con un ángulo de inclinación respecto a la base del cono sin cortar a ésta misma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3 CuadroTexto">
            <a:hlinkClick r:id="rId2" action="ppaction://hlinksldjump"/>
          </p:cNvPr>
          <p:cNvSpPr txBox="1"/>
          <p:nvPr/>
        </p:nvSpPr>
        <p:spPr>
          <a:xfrm>
            <a:off x="0" y="-1"/>
            <a:ext cx="394595" cy="143838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1200" dirty="0" smtClean="0">
                <a:solidFill>
                  <a:srgbClr val="0070C0"/>
                </a:solidFill>
                <a:latin typeface="Felix Titling" pitchFamily="82" charset="0"/>
              </a:rPr>
              <a:t>Índice</a:t>
            </a:r>
            <a:endParaRPr lang="es-ES" sz="1200" dirty="0">
              <a:solidFill>
                <a:srgbClr val="0070C0"/>
              </a:solidFill>
              <a:latin typeface="Felix Titling" pitchFamily="82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" y="0"/>
            <a:ext cx="365760" cy="1325366"/>
          </a:xfrm>
          <a:prstGeom prst="rect">
            <a:avLst/>
          </a:prstGeom>
          <a:solidFill>
            <a:schemeClr val="bg2">
              <a:lumMod val="50000"/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Bell MT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94554" y="1200150"/>
                <a:ext cx="8715982" cy="3429000"/>
              </a:xfrm>
            </p:spPr>
            <p:txBody>
              <a:bodyPr>
                <a:normAutofit/>
              </a:bodyPr>
              <a:lstStyle/>
              <a:p>
                <a:r>
                  <a:rPr lang="es-ES" dirty="0" smtClean="0"/>
                  <a:t>14.- Hallar la ecuación de la elipse  de focos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±4</m:t>
                        </m:r>
                      </m:e>
                    </m:d>
                  </m:oMath>
                </a14:m>
                <a:r>
                  <a:rPr lang="es-CL" dirty="0" smtClean="0"/>
                  <a:t> y que pase por el punto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CL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num>
                          <m:den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e>
                    </m:d>
                  </m:oMath>
                </a14:m>
                <a:endParaRPr lang="es-CL" dirty="0" smtClean="0"/>
              </a:p>
              <a:p>
                <a:endParaRPr lang="es-ES" dirty="0"/>
              </a:p>
              <a:p>
                <a:r>
                  <a:rPr lang="es-ES" dirty="0" smtClean="0"/>
                  <a:t>15.- Hallar el lugar geométrico  de los puntos que dividen a las ordenadas de los puntos  de la circunferencia,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</a:rPr>
                      <m:t>=25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𝑒𝑛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𝑙𝑎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𝑟𝑒𝑙𝑎𝑐𝑖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ó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s-CL" dirty="0" smtClean="0"/>
              </a:p>
              <a:p>
                <a:endParaRPr lang="es-ES" dirty="0"/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4554" y="1200150"/>
                <a:ext cx="8715982" cy="3429000"/>
              </a:xfrm>
              <a:blipFill rotWithShape="0">
                <a:blip r:embed="rId2"/>
                <a:stretch>
                  <a:fillRect l="-1678" t="-213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94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828674" y="1200150"/>
                <a:ext cx="8042951" cy="34290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s-ES" dirty="0" smtClean="0"/>
                  <a:t>16.- Hallar la ecuación de la elipse que pasa por los puntos (-6,4) ; (-8,1) y (8,-3) y cutos ejes son paralelos a los de coordenadas.</a:t>
                </a:r>
              </a:p>
              <a:p>
                <a:endParaRPr lang="es-ES" dirty="0"/>
              </a:p>
              <a:p>
                <a:r>
                  <a:rPr lang="es-ES" dirty="0" smtClean="0"/>
                  <a:t>17.- Hallar la ecuación del lugar geométrico del centro de una circunferencia tangente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</a:rPr>
                      <m:t>=1  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−21=0</m:t>
                    </m:r>
                  </m:oMath>
                </a14:m>
                <a:endParaRPr lang="es-CL" dirty="0" smtClean="0"/>
              </a:p>
              <a:p>
                <a:endParaRPr lang="es-ES" dirty="0"/>
              </a:p>
              <a:p>
                <a:r>
                  <a:rPr lang="es-ES" dirty="0" smtClean="0"/>
                  <a:t>18.- En una elipse, los radios focales  son las rectas  que unen los focos , con un punto cualquiera de ella . Hallar las ecuaciones de los radios focales  corre respondientes al punto (2,3) de la elipse </a:t>
                </a: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</a:rPr>
                      <m:t>=48</m:t>
                    </m:r>
                  </m:oMath>
                </a14:m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8674" y="1200150"/>
                <a:ext cx="8042951" cy="3429000"/>
              </a:xfrm>
              <a:blipFill rotWithShape="0">
                <a:blip r:embed="rId2"/>
                <a:stretch>
                  <a:fillRect l="-1744" t="-3559" r="-83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201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19.- Un punto P(</a:t>
            </a:r>
            <a:r>
              <a:rPr lang="es-ES" dirty="0" err="1" smtClean="0"/>
              <a:t>x,y</a:t>
            </a:r>
            <a:r>
              <a:rPr lang="es-ES" dirty="0" smtClean="0"/>
              <a:t>)  se mueve de forma  que el producto de las pendientes de las dos rectas que unen P con los puntos fijos (-2,1) y (6,5)  es constante e igual a -4. demostrar que dicho lugar es una elipse y hallar su centro.</a:t>
            </a:r>
          </a:p>
          <a:p>
            <a:endParaRPr lang="es-ES" dirty="0"/>
          </a:p>
          <a:p>
            <a:r>
              <a:rPr lang="es-ES" dirty="0" smtClean="0"/>
              <a:t>20.- UN segmento AB , de 18 unidades de longitud , se mueve de forma que A esta siempre sobre el eje OY y B sobre el eje OX. Hallar el lugar geométrico de los puntos P(</a:t>
            </a:r>
            <a:r>
              <a:rPr lang="es-ES" dirty="0" err="1" smtClean="0"/>
              <a:t>x,y</a:t>
            </a:r>
            <a:r>
              <a:rPr lang="es-ES" dirty="0" smtClean="0"/>
              <a:t>)  sabiendo que P pertenece al segmento  AB y esta situado a 6 unidades  de B.</a:t>
            </a:r>
          </a:p>
          <a:p>
            <a:endParaRPr lang="es-ES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2116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21.- Un arco de 80 metros  de luz tiene forma  semieliptica . Sabiendo que su altura es de 30 metros, hallar la altura del arco en  un punto situado a 15 metros  del centro.</a:t>
            </a:r>
          </a:p>
          <a:p>
            <a:endParaRPr lang="es-ES" dirty="0"/>
          </a:p>
          <a:p>
            <a:r>
              <a:rPr lang="es-ES" dirty="0" smtClean="0"/>
              <a:t>22.- La orbita de la tierra es una elipse en uno de cuyos focos esta el sol. Sabiendo que el semieje mayor de la elipse es 148,5 millones de kilómetros y que la excentricidad vale 0,017, hallar la máxima y la mínima distancias de la tierra al sol.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3617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>
            <a:hlinkClick r:id="rId2"/>
          </p:cNvPr>
          <p:cNvSpPr txBox="1"/>
          <p:nvPr/>
        </p:nvSpPr>
        <p:spPr>
          <a:xfrm>
            <a:off x="1587526" y="1684981"/>
            <a:ext cx="60265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http://www.guiasdeapoyo.net/</a:t>
            </a:r>
            <a:endParaRPr lang="es-ES" sz="3000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37378" y="489170"/>
            <a:ext cx="718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encontrar más material sobre matemáticas y física visitar: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812153" y="3478704"/>
            <a:ext cx="3594254" cy="490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 smtClean="0">
                <a:latin typeface="Brush Script MT" pitchFamily="66" charset="0"/>
              </a:rPr>
              <a:t>Gentileza de Daniel Montoya</a:t>
            </a:r>
            <a:endParaRPr lang="es-ES" sz="2800" dirty="0">
              <a:latin typeface="Brush Script MT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con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562" y="1362075"/>
            <a:ext cx="1666875" cy="2419350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3821229" y="2165684"/>
            <a:ext cx="1607419" cy="69301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Forma libre"/>
          <p:cNvSpPr/>
          <p:nvPr/>
        </p:nvSpPr>
        <p:spPr>
          <a:xfrm>
            <a:off x="3748413" y="3284740"/>
            <a:ext cx="1647173" cy="219206"/>
          </a:xfrm>
          <a:custGeom>
            <a:avLst/>
            <a:gdLst>
              <a:gd name="connsiteX0" fmla="*/ 0 w 1647173"/>
              <a:gd name="connsiteY0" fmla="*/ 219206 h 219206"/>
              <a:gd name="connsiteX1" fmla="*/ 826718 w 1647173"/>
              <a:gd name="connsiteY1" fmla="*/ 0 h 219206"/>
              <a:gd name="connsiteX2" fmla="*/ 1647173 w 1647173"/>
              <a:gd name="connsiteY2" fmla="*/ 219206 h 21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7173" h="219206">
                <a:moveTo>
                  <a:pt x="0" y="219206"/>
                </a:moveTo>
                <a:cubicBezTo>
                  <a:pt x="276094" y="109603"/>
                  <a:pt x="552189" y="0"/>
                  <a:pt x="826718" y="0"/>
                </a:cubicBezTo>
                <a:cubicBezTo>
                  <a:pt x="1101247" y="0"/>
                  <a:pt x="1374210" y="109603"/>
                  <a:pt x="1647173" y="219206"/>
                </a:cubicBezTo>
              </a:path>
            </a:pathLst>
          </a:custGeom>
          <a:ln w="6350">
            <a:solidFill>
              <a:schemeClr val="bg2">
                <a:lumMod val="10000"/>
              </a:schemeClr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542891" y="662943"/>
            <a:ext cx="2058218" cy="822722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 Elipse</a:t>
            </a:r>
            <a:endParaRPr kumimoji="0" lang="es-ES" sz="30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CuadroTexto">
            <a:hlinkClick r:id="rId3" action="ppaction://hlinksldjump"/>
          </p:cNvPr>
          <p:cNvSpPr txBox="1"/>
          <p:nvPr/>
        </p:nvSpPr>
        <p:spPr>
          <a:xfrm>
            <a:off x="0" y="-1"/>
            <a:ext cx="394595" cy="143838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1200" dirty="0" smtClean="0">
                <a:solidFill>
                  <a:srgbClr val="0070C0"/>
                </a:solidFill>
                <a:latin typeface="Felix Titling" pitchFamily="82" charset="0"/>
              </a:rPr>
              <a:t>Índice</a:t>
            </a:r>
            <a:endParaRPr lang="es-ES" sz="1200" dirty="0">
              <a:solidFill>
                <a:srgbClr val="0070C0"/>
              </a:solidFill>
              <a:latin typeface="Felix Titling" pitchFamily="82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" y="0"/>
            <a:ext cx="365760" cy="1325366"/>
          </a:xfrm>
          <a:prstGeom prst="rect">
            <a:avLst/>
          </a:prstGeom>
          <a:solidFill>
            <a:schemeClr val="bg2">
              <a:lumMod val="50000"/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Bell MT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con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562" y="1362075"/>
            <a:ext cx="1666875" cy="2419350"/>
          </a:xfrm>
          <a:prstGeom prst="rect">
            <a:avLst/>
          </a:prstGeom>
        </p:spPr>
      </p:pic>
      <p:sp>
        <p:nvSpPr>
          <p:cNvPr id="8" name="7 Forma libre"/>
          <p:cNvSpPr/>
          <p:nvPr/>
        </p:nvSpPr>
        <p:spPr>
          <a:xfrm>
            <a:off x="3748413" y="3284740"/>
            <a:ext cx="1647173" cy="219206"/>
          </a:xfrm>
          <a:custGeom>
            <a:avLst/>
            <a:gdLst>
              <a:gd name="connsiteX0" fmla="*/ 0 w 1647173"/>
              <a:gd name="connsiteY0" fmla="*/ 219206 h 219206"/>
              <a:gd name="connsiteX1" fmla="*/ 826718 w 1647173"/>
              <a:gd name="connsiteY1" fmla="*/ 0 h 219206"/>
              <a:gd name="connsiteX2" fmla="*/ 1647173 w 1647173"/>
              <a:gd name="connsiteY2" fmla="*/ 219206 h 21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7173" h="219206">
                <a:moveTo>
                  <a:pt x="0" y="219206"/>
                </a:moveTo>
                <a:cubicBezTo>
                  <a:pt x="276094" y="109603"/>
                  <a:pt x="552189" y="0"/>
                  <a:pt x="826718" y="0"/>
                </a:cubicBezTo>
                <a:cubicBezTo>
                  <a:pt x="1101247" y="0"/>
                  <a:pt x="1374210" y="109603"/>
                  <a:pt x="1647173" y="219206"/>
                </a:cubicBezTo>
              </a:path>
            </a:pathLst>
          </a:custGeom>
          <a:ln w="6350">
            <a:solidFill>
              <a:schemeClr val="bg2">
                <a:lumMod val="10000"/>
              </a:schemeClr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542891" y="662943"/>
            <a:ext cx="2058218" cy="822722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 Elipse</a:t>
            </a:r>
            <a:endParaRPr kumimoji="0" lang="es-ES" sz="30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Elipse"/>
          <p:cNvSpPr/>
          <p:nvPr/>
        </p:nvSpPr>
        <p:spPr>
          <a:xfrm rot="1358436">
            <a:off x="4166195" y="2433674"/>
            <a:ext cx="947463" cy="186887"/>
          </a:xfrm>
          <a:prstGeom prst="ellipse">
            <a:avLst/>
          </a:prstGeom>
          <a:solidFill>
            <a:srgbClr val="00B0F0">
              <a:alpha val="62000"/>
            </a:srgbClr>
          </a:solidFill>
          <a:ln w="635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9 Conector recto"/>
          <p:cNvCxnSpPr/>
          <p:nvPr/>
        </p:nvCxnSpPr>
        <p:spPr>
          <a:xfrm>
            <a:off x="3821229" y="2165684"/>
            <a:ext cx="1607419" cy="69301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>
            <a:hlinkClick r:id="rId3" action="ppaction://hlinksldjump"/>
          </p:cNvPr>
          <p:cNvSpPr txBox="1"/>
          <p:nvPr/>
        </p:nvSpPr>
        <p:spPr>
          <a:xfrm>
            <a:off x="0" y="10757"/>
            <a:ext cx="394595" cy="143838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1200" dirty="0" smtClean="0">
                <a:solidFill>
                  <a:srgbClr val="0070C0"/>
                </a:solidFill>
                <a:latin typeface="Felix Titling" pitchFamily="82" charset="0"/>
              </a:rPr>
              <a:t>Índice</a:t>
            </a:r>
            <a:endParaRPr lang="es-ES" sz="1200" dirty="0">
              <a:solidFill>
                <a:srgbClr val="0070C0"/>
              </a:solidFill>
              <a:latin typeface="Felix Titling" pitchFamily="82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" y="10758"/>
            <a:ext cx="365760" cy="1325366"/>
          </a:xfrm>
          <a:prstGeom prst="rect">
            <a:avLst/>
          </a:prstGeom>
          <a:solidFill>
            <a:schemeClr val="bg2">
              <a:lumMod val="50000"/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Bell MT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>
            <a:off x="3687257" y="2086754"/>
            <a:ext cx="1769485" cy="950941"/>
          </a:xfrm>
          <a:prstGeom prst="ellipse">
            <a:avLst/>
          </a:prstGeom>
          <a:solidFill>
            <a:srgbClr val="00B0F0">
              <a:alpha val="62000"/>
            </a:srgbClr>
          </a:solidFill>
          <a:ln w="635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7 Conector recto"/>
          <p:cNvCxnSpPr/>
          <p:nvPr/>
        </p:nvCxnSpPr>
        <p:spPr>
          <a:xfrm rot="5400000" flipH="1" flipV="1">
            <a:off x="3848463" y="2573214"/>
            <a:ext cx="1465729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3543300" y="2562225"/>
            <a:ext cx="2131359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1 Título"/>
          <p:cNvSpPr txBox="1">
            <a:spLocks/>
          </p:cNvSpPr>
          <p:nvPr/>
        </p:nvSpPr>
        <p:spPr>
          <a:xfrm>
            <a:off x="3542891" y="662943"/>
            <a:ext cx="2058218" cy="822722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 Elipse</a:t>
            </a:r>
            <a:endParaRPr kumimoji="0" lang="es-ES" sz="30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CuadroTexto">
            <a:hlinkClick r:id="rId2" action="ppaction://hlinksldjump"/>
          </p:cNvPr>
          <p:cNvSpPr txBox="1"/>
          <p:nvPr/>
        </p:nvSpPr>
        <p:spPr>
          <a:xfrm>
            <a:off x="0" y="-1"/>
            <a:ext cx="394595" cy="143838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1200" dirty="0" smtClean="0">
                <a:solidFill>
                  <a:srgbClr val="0070C0"/>
                </a:solidFill>
                <a:latin typeface="Felix Titling" pitchFamily="82" charset="0"/>
              </a:rPr>
              <a:t>Índice</a:t>
            </a:r>
            <a:endParaRPr lang="es-ES" sz="1200" dirty="0">
              <a:solidFill>
                <a:srgbClr val="0070C0"/>
              </a:solidFill>
              <a:latin typeface="Felix Titling" pitchFamily="82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" y="0"/>
            <a:ext cx="365760" cy="1325366"/>
          </a:xfrm>
          <a:prstGeom prst="rect">
            <a:avLst/>
          </a:prstGeom>
          <a:solidFill>
            <a:schemeClr val="bg2">
              <a:lumMod val="50000"/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Bell MT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Cambria Math" pitchFamily="18" charset="0"/>
              </a:rPr>
              <a:t>Términos generales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itchFamily="18" charset="0"/>
              <a:ea typeface="Cambria Math" pitchFamily="18" charset="0"/>
            </a:endParaRPr>
          </a:p>
        </p:txBody>
      </p:sp>
      <p:sp>
        <p:nvSpPr>
          <p:cNvPr id="3" name="2 CuadroTexto">
            <a:hlinkClick r:id="rId2" action="ppaction://hlinksldjump"/>
          </p:cNvPr>
          <p:cNvSpPr txBox="1"/>
          <p:nvPr/>
        </p:nvSpPr>
        <p:spPr>
          <a:xfrm>
            <a:off x="0" y="-1"/>
            <a:ext cx="394595" cy="143838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1200" dirty="0" smtClean="0">
                <a:solidFill>
                  <a:srgbClr val="0070C0"/>
                </a:solidFill>
                <a:latin typeface="Felix Titling" pitchFamily="82" charset="0"/>
              </a:rPr>
              <a:t>Índice</a:t>
            </a:r>
            <a:endParaRPr lang="es-ES" sz="1200" dirty="0">
              <a:solidFill>
                <a:srgbClr val="0070C0"/>
              </a:solidFill>
              <a:latin typeface="Felix Titling" pitchFamily="82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" y="0"/>
            <a:ext cx="365760" cy="1325366"/>
          </a:xfrm>
          <a:prstGeom prst="rect">
            <a:avLst/>
          </a:prstGeom>
          <a:solidFill>
            <a:schemeClr val="bg2">
              <a:lumMod val="50000"/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Bell MT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Elipse en el plano cartesiano</a:t>
            </a:r>
            <a:endParaRPr lang="es-ES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 rot="5400000" flipH="1" flipV="1">
            <a:off x="2429778" y="3403930"/>
            <a:ext cx="2888055" cy="1588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flipV="1">
            <a:off x="3134008" y="3698697"/>
            <a:ext cx="3708581" cy="658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6881180" y="3567109"/>
            <a:ext cx="274675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100" dirty="0" smtClean="0"/>
              <a:t>x</a:t>
            </a:r>
            <a:endParaRPr lang="es-ES" sz="11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3751551" y="1732431"/>
            <a:ext cx="236136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100" dirty="0" smtClean="0"/>
              <a:t>y</a:t>
            </a:r>
            <a:endParaRPr lang="es-ES" sz="1100" dirty="0"/>
          </a:p>
        </p:txBody>
      </p:sp>
      <p:sp>
        <p:nvSpPr>
          <p:cNvPr id="37" name="36 Elipse"/>
          <p:cNvSpPr/>
          <p:nvPr/>
        </p:nvSpPr>
        <p:spPr>
          <a:xfrm>
            <a:off x="4080154" y="1916766"/>
            <a:ext cx="2454210" cy="1525077"/>
          </a:xfrm>
          <a:prstGeom prst="ellipse">
            <a:avLst/>
          </a:prstGeom>
          <a:noFill/>
          <a:ln w="19050" cmpd="sng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8" name="37 Elipse"/>
          <p:cNvSpPr/>
          <p:nvPr/>
        </p:nvSpPr>
        <p:spPr>
          <a:xfrm>
            <a:off x="5283200" y="266065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3" name="42 Elipse"/>
          <p:cNvSpPr/>
          <p:nvPr/>
        </p:nvSpPr>
        <p:spPr>
          <a:xfrm>
            <a:off x="4757823" y="2657492"/>
            <a:ext cx="45719" cy="45719"/>
          </a:xfrm>
          <a:prstGeom prst="ellipse">
            <a:avLst/>
          </a:prstGeom>
          <a:solidFill>
            <a:srgbClr val="00B0F0"/>
          </a:solidFill>
          <a:ln w="3175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4" name="43 Elipse"/>
          <p:cNvSpPr/>
          <p:nvPr/>
        </p:nvSpPr>
        <p:spPr>
          <a:xfrm>
            <a:off x="5815555" y="2660078"/>
            <a:ext cx="45719" cy="45719"/>
          </a:xfrm>
          <a:prstGeom prst="ellipse">
            <a:avLst/>
          </a:prstGeom>
          <a:solidFill>
            <a:srgbClr val="00B0F0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5" name="44 Abrir llave"/>
          <p:cNvSpPr/>
          <p:nvPr/>
        </p:nvSpPr>
        <p:spPr>
          <a:xfrm rot="16200000">
            <a:off x="4990947" y="2493324"/>
            <a:ext cx="101175" cy="524726"/>
          </a:xfrm>
          <a:prstGeom prst="lef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6" name="55 Abrir llave"/>
          <p:cNvSpPr/>
          <p:nvPr/>
        </p:nvSpPr>
        <p:spPr>
          <a:xfrm rot="16200000">
            <a:off x="5519584" y="2491736"/>
            <a:ext cx="101175" cy="527902"/>
          </a:xfrm>
          <a:prstGeom prst="lef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58" name="57 Conector recto"/>
          <p:cNvCxnSpPr>
            <a:stCxn id="38" idx="6"/>
            <a:endCxn id="37" idx="6"/>
          </p:cNvCxnSpPr>
          <p:nvPr/>
        </p:nvCxnSpPr>
        <p:spPr>
          <a:xfrm flipV="1">
            <a:off x="5328919" y="2679305"/>
            <a:ext cx="1205445" cy="420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"/>
          <p:cNvCxnSpPr>
            <a:stCxn id="37" idx="0"/>
            <a:endCxn id="38" idx="0"/>
          </p:cNvCxnSpPr>
          <p:nvPr/>
        </p:nvCxnSpPr>
        <p:spPr>
          <a:xfrm rot="16200000" flipH="1" flipV="1">
            <a:off x="4934718" y="2288108"/>
            <a:ext cx="743884" cy="1199"/>
          </a:xfrm>
          <a:prstGeom prst="line">
            <a:avLst/>
          </a:prstGeom>
          <a:ln>
            <a:solidFill>
              <a:srgbClr val="FC5B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64 CuadroTexto"/>
          <p:cNvSpPr txBox="1"/>
          <p:nvPr/>
        </p:nvSpPr>
        <p:spPr>
          <a:xfrm>
            <a:off x="4924377" y="2752120"/>
            <a:ext cx="21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c</a:t>
            </a:r>
            <a:endParaRPr lang="es-ES" sz="800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7" name="66 CuadroTexto"/>
          <p:cNvSpPr txBox="1"/>
          <p:nvPr/>
        </p:nvSpPr>
        <p:spPr>
          <a:xfrm>
            <a:off x="5464840" y="2748403"/>
            <a:ext cx="21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c</a:t>
            </a:r>
            <a:endParaRPr lang="es-ES" sz="800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8" name="67 CuadroTexto"/>
          <p:cNvSpPr txBox="1"/>
          <p:nvPr/>
        </p:nvSpPr>
        <p:spPr>
          <a:xfrm>
            <a:off x="5089416" y="2195775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 smtClean="0">
                <a:solidFill>
                  <a:srgbClr val="FC5B1A"/>
                </a:solidFill>
                <a:latin typeface="Cambria Math" pitchFamily="18" charset="0"/>
                <a:ea typeface="Cambria Math" pitchFamily="18" charset="0"/>
              </a:rPr>
              <a:t>b</a:t>
            </a:r>
            <a:endParaRPr lang="es-ES" sz="800" dirty="0">
              <a:solidFill>
                <a:srgbClr val="FC5B1A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0" name="69 CuadroTexto"/>
          <p:cNvSpPr txBox="1"/>
          <p:nvPr/>
        </p:nvSpPr>
        <p:spPr>
          <a:xfrm>
            <a:off x="5509999" y="2490563"/>
            <a:ext cx="21410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a</a:t>
            </a:r>
            <a:endParaRPr lang="es-ES" sz="800" dirty="0">
              <a:solidFill>
                <a:srgbClr val="00B050"/>
              </a:solidFill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72" name="71 Conector recto"/>
          <p:cNvCxnSpPr>
            <a:endCxn id="56" idx="0"/>
          </p:cNvCxnSpPr>
          <p:nvPr/>
        </p:nvCxnSpPr>
        <p:spPr>
          <a:xfrm rot="5400000" flipH="1" flipV="1">
            <a:off x="4808142" y="3200003"/>
            <a:ext cx="992981" cy="317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78 CuadroTexto"/>
          <p:cNvSpPr txBox="1"/>
          <p:nvPr/>
        </p:nvSpPr>
        <p:spPr>
          <a:xfrm>
            <a:off x="5171355" y="3696020"/>
            <a:ext cx="2776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/>
              <a:t>H</a:t>
            </a:r>
            <a:endParaRPr lang="es-ES" sz="1000" dirty="0"/>
          </a:p>
        </p:txBody>
      </p:sp>
      <p:cxnSp>
        <p:nvCxnSpPr>
          <p:cNvPr id="80" name="79 Conector recto"/>
          <p:cNvCxnSpPr>
            <a:endCxn id="38" idx="2"/>
          </p:cNvCxnSpPr>
          <p:nvPr/>
        </p:nvCxnSpPr>
        <p:spPr>
          <a:xfrm>
            <a:off x="3877901" y="2682844"/>
            <a:ext cx="1405299" cy="66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82 CuadroTexto"/>
          <p:cNvSpPr txBox="1"/>
          <p:nvPr/>
        </p:nvSpPr>
        <p:spPr>
          <a:xfrm>
            <a:off x="3672690" y="2562225"/>
            <a:ext cx="269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/>
              <a:t>K</a:t>
            </a:r>
            <a:endParaRPr lang="es-ES" sz="1000" dirty="0"/>
          </a:p>
        </p:txBody>
      </p:sp>
      <p:sp>
        <p:nvSpPr>
          <p:cNvPr id="84" name="83 CuadroTexto"/>
          <p:cNvSpPr txBox="1"/>
          <p:nvPr/>
        </p:nvSpPr>
        <p:spPr>
          <a:xfrm>
            <a:off x="4665553" y="2454503"/>
            <a:ext cx="247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 smtClean="0">
                <a:solidFill>
                  <a:srgbClr val="00B0F0"/>
                </a:solidFill>
              </a:rPr>
              <a:t>F</a:t>
            </a:r>
            <a:endParaRPr lang="es-ES" sz="800" dirty="0">
              <a:solidFill>
                <a:srgbClr val="00B0F0"/>
              </a:solidFill>
            </a:endParaRPr>
          </a:p>
        </p:txBody>
      </p:sp>
      <p:sp>
        <p:nvSpPr>
          <p:cNvPr id="85" name="84 CuadroTexto"/>
          <p:cNvSpPr txBox="1"/>
          <p:nvPr/>
        </p:nvSpPr>
        <p:spPr>
          <a:xfrm>
            <a:off x="5729335" y="2454503"/>
            <a:ext cx="2696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 smtClean="0">
                <a:solidFill>
                  <a:srgbClr val="00B0F0"/>
                </a:solidFill>
              </a:rPr>
              <a:t>F’</a:t>
            </a:r>
            <a:endParaRPr lang="es-ES" sz="800" dirty="0">
              <a:solidFill>
                <a:srgbClr val="00B0F0"/>
              </a:solidFill>
            </a:endParaRPr>
          </a:p>
        </p:txBody>
      </p:sp>
      <p:cxnSp>
        <p:nvCxnSpPr>
          <p:cNvPr id="86" name="85 Conector recto"/>
          <p:cNvCxnSpPr>
            <a:endCxn id="43" idx="4"/>
          </p:cNvCxnSpPr>
          <p:nvPr/>
        </p:nvCxnSpPr>
        <p:spPr>
          <a:xfrm rot="16200000" flipV="1">
            <a:off x="4284896" y="3198999"/>
            <a:ext cx="993363" cy="178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87 CuadroTexto"/>
          <p:cNvSpPr txBox="1"/>
          <p:nvPr/>
        </p:nvSpPr>
        <p:spPr>
          <a:xfrm>
            <a:off x="4572000" y="3707926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/>
              <a:t>H-C</a:t>
            </a:r>
            <a:endParaRPr lang="es-ES" sz="1000" dirty="0"/>
          </a:p>
        </p:txBody>
      </p:sp>
      <p:sp>
        <p:nvSpPr>
          <p:cNvPr id="89" name="88 CuadroTexto"/>
          <p:cNvSpPr txBox="1"/>
          <p:nvPr/>
        </p:nvSpPr>
        <p:spPr>
          <a:xfrm>
            <a:off x="5619751" y="3703164"/>
            <a:ext cx="4459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/>
              <a:t>H+C</a:t>
            </a:r>
            <a:endParaRPr lang="es-ES" sz="1000" dirty="0"/>
          </a:p>
        </p:txBody>
      </p:sp>
      <p:cxnSp>
        <p:nvCxnSpPr>
          <p:cNvPr id="90" name="89 Conector recto"/>
          <p:cNvCxnSpPr>
            <a:endCxn id="44" idx="4"/>
          </p:cNvCxnSpPr>
          <p:nvPr/>
        </p:nvCxnSpPr>
        <p:spPr>
          <a:xfrm rot="16200000" flipV="1">
            <a:off x="5347264" y="3196948"/>
            <a:ext cx="983634" cy="133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91 Elipse"/>
          <p:cNvSpPr/>
          <p:nvPr/>
        </p:nvSpPr>
        <p:spPr>
          <a:xfrm>
            <a:off x="6511925" y="2658269"/>
            <a:ext cx="45719" cy="45719"/>
          </a:xfrm>
          <a:prstGeom prst="ellipse">
            <a:avLst/>
          </a:prstGeom>
          <a:solidFill>
            <a:srgbClr val="BC8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93" name="92 Conector recto"/>
          <p:cNvCxnSpPr>
            <a:endCxn id="92" idx="4"/>
          </p:cNvCxnSpPr>
          <p:nvPr/>
        </p:nvCxnSpPr>
        <p:spPr>
          <a:xfrm rot="5400000" flipH="1" flipV="1">
            <a:off x="6037422" y="3198338"/>
            <a:ext cx="991712" cy="301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96 CuadroTexto"/>
          <p:cNvSpPr txBox="1"/>
          <p:nvPr/>
        </p:nvSpPr>
        <p:spPr>
          <a:xfrm>
            <a:off x="6307932" y="3710308"/>
            <a:ext cx="4235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err="1" smtClean="0"/>
              <a:t>H+a</a:t>
            </a:r>
            <a:endParaRPr lang="es-ES" sz="1000" dirty="0"/>
          </a:p>
        </p:txBody>
      </p:sp>
      <p:sp>
        <p:nvSpPr>
          <p:cNvPr id="98" name="97 CuadroTexto"/>
          <p:cNvSpPr txBox="1"/>
          <p:nvPr/>
        </p:nvSpPr>
        <p:spPr>
          <a:xfrm>
            <a:off x="3936382" y="3698402"/>
            <a:ext cx="3914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/>
              <a:t>H-a</a:t>
            </a:r>
            <a:endParaRPr lang="es-ES" sz="1000" dirty="0"/>
          </a:p>
        </p:txBody>
      </p:sp>
      <p:cxnSp>
        <p:nvCxnSpPr>
          <p:cNvPr id="99" name="98 Conector recto"/>
          <p:cNvCxnSpPr/>
          <p:nvPr/>
        </p:nvCxnSpPr>
        <p:spPr>
          <a:xfrm rot="16200000" flipV="1">
            <a:off x="3580046" y="3191855"/>
            <a:ext cx="993363" cy="178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99 Elipse"/>
          <p:cNvSpPr/>
          <p:nvPr/>
        </p:nvSpPr>
        <p:spPr>
          <a:xfrm>
            <a:off x="4056857" y="2663032"/>
            <a:ext cx="45719" cy="45719"/>
          </a:xfrm>
          <a:prstGeom prst="ellipse">
            <a:avLst/>
          </a:prstGeom>
          <a:solidFill>
            <a:srgbClr val="BC8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1" name="100 CuadroTexto"/>
          <p:cNvSpPr txBox="1"/>
          <p:nvPr/>
        </p:nvSpPr>
        <p:spPr>
          <a:xfrm>
            <a:off x="3867152" y="2526507"/>
            <a:ext cx="2696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 smtClean="0">
                <a:solidFill>
                  <a:srgbClr val="BC8B2A"/>
                </a:solidFill>
              </a:rPr>
              <a:t>M</a:t>
            </a:r>
            <a:endParaRPr lang="es-ES" sz="800" dirty="0">
              <a:solidFill>
                <a:srgbClr val="BC8B2A"/>
              </a:solidFill>
            </a:endParaRPr>
          </a:p>
        </p:txBody>
      </p:sp>
      <p:sp>
        <p:nvSpPr>
          <p:cNvPr id="102" name="101 CuadroTexto"/>
          <p:cNvSpPr txBox="1"/>
          <p:nvPr/>
        </p:nvSpPr>
        <p:spPr>
          <a:xfrm>
            <a:off x="6498432" y="2562225"/>
            <a:ext cx="2584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 smtClean="0">
                <a:solidFill>
                  <a:srgbClr val="BC8B2A"/>
                </a:solidFill>
              </a:rPr>
              <a:t>N</a:t>
            </a:r>
            <a:endParaRPr lang="es-ES" sz="800" dirty="0">
              <a:solidFill>
                <a:srgbClr val="BC8B2A"/>
              </a:solidFill>
            </a:endParaRPr>
          </a:p>
        </p:txBody>
      </p:sp>
      <p:sp>
        <p:nvSpPr>
          <p:cNvPr id="103" name="102 CuadroTexto"/>
          <p:cNvSpPr txBox="1"/>
          <p:nvPr/>
        </p:nvSpPr>
        <p:spPr>
          <a:xfrm>
            <a:off x="260350" y="1798376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1.- Elipse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" name="104 CuadroTexto"/>
          <p:cNvSpPr txBox="1"/>
          <p:nvPr/>
        </p:nvSpPr>
        <p:spPr>
          <a:xfrm>
            <a:off x="260350" y="2100001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2.- Centro (H,K)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105 CuadroTexto"/>
          <p:cNvSpPr txBox="1"/>
          <p:nvPr/>
        </p:nvSpPr>
        <p:spPr>
          <a:xfrm>
            <a:off x="260350" y="2420676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3.- Focos (</a:t>
            </a:r>
            <a:r>
              <a:rPr lang="es-E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F, F’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" name="107 CuadroTexto"/>
          <p:cNvSpPr txBox="1"/>
          <p:nvPr/>
        </p:nvSpPr>
        <p:spPr>
          <a:xfrm>
            <a:off x="260350" y="2731826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4.- Distancia Focal (</a:t>
            </a:r>
            <a:r>
              <a:rPr lang="es-E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" name="108 CuadroTexto"/>
          <p:cNvSpPr txBox="1"/>
          <p:nvPr/>
        </p:nvSpPr>
        <p:spPr>
          <a:xfrm>
            <a:off x="260350" y="3042976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5.- Lado Recto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1" name="110 Conector recto"/>
          <p:cNvCxnSpPr/>
          <p:nvPr/>
        </p:nvCxnSpPr>
        <p:spPr>
          <a:xfrm rot="16200000" flipV="1">
            <a:off x="5154217" y="2677716"/>
            <a:ext cx="1366837" cy="7143"/>
          </a:xfrm>
          <a:prstGeom prst="line">
            <a:avLst/>
          </a:prstGeom>
          <a:ln>
            <a:solidFill>
              <a:srgbClr val="FF2FD2">
                <a:alpha val="6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115 Conector recto"/>
          <p:cNvCxnSpPr/>
          <p:nvPr/>
        </p:nvCxnSpPr>
        <p:spPr>
          <a:xfrm rot="16200000" flipV="1">
            <a:off x="4096941" y="2670573"/>
            <a:ext cx="1366837" cy="7143"/>
          </a:xfrm>
          <a:prstGeom prst="line">
            <a:avLst/>
          </a:prstGeom>
          <a:ln>
            <a:solidFill>
              <a:srgbClr val="FF2FD2">
                <a:alpha val="6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116 CuadroTexto"/>
          <p:cNvSpPr txBox="1"/>
          <p:nvPr/>
        </p:nvSpPr>
        <p:spPr>
          <a:xfrm>
            <a:off x="260350" y="3354126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6.- Semieje mayor (</a:t>
            </a:r>
            <a:r>
              <a:rPr lang="es-E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" name="117 CuadroTexto"/>
          <p:cNvSpPr txBox="1"/>
          <p:nvPr/>
        </p:nvSpPr>
        <p:spPr>
          <a:xfrm>
            <a:off x="260350" y="3709726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7.- Semieje menor (</a:t>
            </a:r>
            <a:r>
              <a:rPr lang="es-ES" dirty="0" smtClean="0">
                <a:solidFill>
                  <a:srgbClr val="FC5B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" name="119 Elipse"/>
          <p:cNvSpPr/>
          <p:nvPr/>
        </p:nvSpPr>
        <p:spPr>
          <a:xfrm>
            <a:off x="6222122" y="2166193"/>
            <a:ext cx="45719" cy="45719"/>
          </a:xfrm>
          <a:prstGeom prst="ellipse">
            <a:avLst/>
          </a:prstGeom>
          <a:solidFill>
            <a:srgbClr val="660066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660066"/>
              </a:solidFill>
            </a:endParaRPr>
          </a:p>
        </p:txBody>
      </p:sp>
      <p:cxnSp>
        <p:nvCxnSpPr>
          <p:cNvPr id="121" name="120 Conector recto"/>
          <p:cNvCxnSpPr/>
          <p:nvPr/>
        </p:nvCxnSpPr>
        <p:spPr>
          <a:xfrm rot="16200000" flipV="1">
            <a:off x="5501647" y="2951298"/>
            <a:ext cx="1489504" cy="290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122 Conector recto"/>
          <p:cNvCxnSpPr>
            <a:endCxn id="120" idx="2"/>
          </p:cNvCxnSpPr>
          <p:nvPr/>
        </p:nvCxnSpPr>
        <p:spPr>
          <a:xfrm flipV="1">
            <a:off x="3880381" y="2189053"/>
            <a:ext cx="2341741" cy="1215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125 CuadroTexto"/>
          <p:cNvSpPr txBox="1"/>
          <p:nvPr/>
        </p:nvSpPr>
        <p:spPr>
          <a:xfrm>
            <a:off x="6231220" y="2011680"/>
            <a:ext cx="5982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>
                <a:solidFill>
                  <a:srgbClr val="660066"/>
                </a:solidFill>
                <a:latin typeface="Cambria Math" pitchFamily="18" charset="0"/>
                <a:ea typeface="Cambria Math" pitchFamily="18" charset="0"/>
              </a:rPr>
              <a:t>P: (X,Y)</a:t>
            </a:r>
            <a:endParaRPr lang="es-ES" sz="1000" dirty="0">
              <a:solidFill>
                <a:srgbClr val="660066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27" name="126 CuadroTexto"/>
          <p:cNvSpPr txBox="1"/>
          <p:nvPr/>
        </p:nvSpPr>
        <p:spPr>
          <a:xfrm>
            <a:off x="260350" y="4020876"/>
            <a:ext cx="2513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itchFamily="18" charset="0"/>
              </a:rPr>
              <a:t>8.- Punto Arbitrario (</a:t>
            </a:r>
            <a:r>
              <a:rPr lang="es-ES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itchFamily="18" charset="0"/>
              </a:rPr>
              <a:t>P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itchFamily="18" charset="0"/>
              </a:rPr>
              <a:t>)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mbria Math" pitchFamily="18" charset="0"/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262647" y="4311944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9.- Vértices (</a:t>
            </a:r>
            <a:r>
              <a:rPr lang="es-ES" dirty="0" smtClean="0">
                <a:solidFill>
                  <a:srgbClr val="BC8B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dirty="0" smtClean="0">
                <a:solidFill>
                  <a:srgbClr val="BC8B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51 CuadroTexto">
            <a:hlinkClick r:id="rId3" action="ppaction://hlinksldjump"/>
          </p:cNvPr>
          <p:cNvSpPr txBox="1"/>
          <p:nvPr/>
        </p:nvSpPr>
        <p:spPr>
          <a:xfrm>
            <a:off x="0" y="-1"/>
            <a:ext cx="394595" cy="143838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1200" dirty="0" smtClean="0">
                <a:solidFill>
                  <a:srgbClr val="0070C0"/>
                </a:solidFill>
                <a:latin typeface="Felix Titling" pitchFamily="82" charset="0"/>
              </a:rPr>
              <a:t>Índice</a:t>
            </a:r>
            <a:endParaRPr lang="es-ES" sz="1200" dirty="0">
              <a:solidFill>
                <a:srgbClr val="0070C0"/>
              </a:solidFill>
              <a:latin typeface="Felix Titling" pitchFamily="82" charset="0"/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1" y="0"/>
            <a:ext cx="365760" cy="1325366"/>
          </a:xfrm>
          <a:prstGeom prst="rect">
            <a:avLst/>
          </a:prstGeom>
          <a:solidFill>
            <a:schemeClr val="bg2">
              <a:lumMod val="50000"/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Bell MT" pitchFamily="18" charset="0"/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130629" y="4602145"/>
            <a:ext cx="632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10.- Directrices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7" name="56 Conector recto"/>
          <p:cNvCxnSpPr/>
          <p:nvPr/>
        </p:nvCxnSpPr>
        <p:spPr>
          <a:xfrm rot="5400000" flipH="1" flipV="1">
            <a:off x="2486967" y="2888901"/>
            <a:ext cx="216039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"/>
          <p:cNvCxnSpPr/>
          <p:nvPr/>
        </p:nvCxnSpPr>
        <p:spPr>
          <a:xfrm rot="5400000" flipH="1" flipV="1">
            <a:off x="5794550" y="2930769"/>
            <a:ext cx="216039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1500"/>
                            </p:stCondLst>
                            <p:childTnLst>
                              <p:par>
                                <p:cTn id="1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55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6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7" grpId="0" animBg="1"/>
      <p:bldP spid="38" grpId="0" animBg="1"/>
      <p:bldP spid="43" grpId="0" animBg="1"/>
      <p:bldP spid="44" grpId="0" animBg="1"/>
      <p:bldP spid="45" grpId="0" animBg="1"/>
      <p:bldP spid="56" grpId="0" animBg="1"/>
      <p:bldP spid="65" grpId="0"/>
      <p:bldP spid="67" grpId="0"/>
      <p:bldP spid="68" grpId="0"/>
      <p:bldP spid="70" grpId="0"/>
      <p:bldP spid="79" grpId="0"/>
      <p:bldP spid="83" grpId="0"/>
      <p:bldP spid="84" grpId="0"/>
      <p:bldP spid="85" grpId="0"/>
      <p:bldP spid="88" grpId="0"/>
      <p:bldP spid="89" grpId="0"/>
      <p:bldP spid="92" grpId="0" animBg="1"/>
      <p:bldP spid="97" grpId="0"/>
      <p:bldP spid="98" grpId="0"/>
      <p:bldP spid="100" grpId="0" animBg="1"/>
      <p:bldP spid="101" grpId="0"/>
      <p:bldP spid="102" grpId="0"/>
      <p:bldP spid="103" grpId="0"/>
      <p:bldP spid="105" grpId="0"/>
      <p:bldP spid="106" grpId="0"/>
      <p:bldP spid="108" grpId="0"/>
      <p:bldP spid="109" grpId="0"/>
      <p:bldP spid="117" grpId="0"/>
      <p:bldP spid="118" grpId="0"/>
      <p:bldP spid="120" grpId="1" animBg="1"/>
      <p:bldP spid="126" grpId="0"/>
      <p:bldP spid="127" grpId="0"/>
      <p:bldP spid="51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 canónica</a:t>
            </a:r>
            <a:endParaRPr lang="es-ES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CuadroTexto">
            <a:hlinkClick r:id="rId2" action="ppaction://hlinksldjump"/>
          </p:cNvPr>
          <p:cNvSpPr txBox="1"/>
          <p:nvPr/>
        </p:nvSpPr>
        <p:spPr>
          <a:xfrm>
            <a:off x="0" y="817581"/>
            <a:ext cx="394595" cy="143838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1200" dirty="0" smtClean="0">
                <a:solidFill>
                  <a:srgbClr val="0070C0"/>
                </a:solidFill>
                <a:latin typeface="Felix Titling" pitchFamily="82" charset="0"/>
              </a:rPr>
              <a:t>Índice</a:t>
            </a:r>
            <a:endParaRPr lang="es-ES" sz="1200" dirty="0">
              <a:solidFill>
                <a:srgbClr val="0070C0"/>
              </a:solidFill>
              <a:latin typeface="Felix Titling" pitchFamily="82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" y="817582"/>
            <a:ext cx="365760" cy="1325366"/>
          </a:xfrm>
          <a:prstGeom prst="rect">
            <a:avLst/>
          </a:prstGeom>
          <a:solidFill>
            <a:schemeClr val="bg2">
              <a:lumMod val="50000"/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31380">
  <a:themeElements>
    <a:clrScheme name="Personalizado 1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B0F0"/>
      </a:hlink>
      <a:folHlink>
        <a:srgbClr val="6B5680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cademicLiterature_16x9_TP103431361" id="{5F96931E-AB0C-4596-BACB-72E4435FDDAD}" vid="{89BC7A8E-9260-4268-AED0-21C1F479CF45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TS103431380</Template>
  <TotalTime>0</TotalTime>
  <Words>892</Words>
  <Application>Microsoft Office PowerPoint</Application>
  <PresentationFormat>Presentación en pantalla (16:9)</PresentationFormat>
  <Paragraphs>234</Paragraphs>
  <Slides>34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4" baseType="lpstr">
      <vt:lpstr>Arial</vt:lpstr>
      <vt:lpstr>Bell MT</vt:lpstr>
      <vt:lpstr>Brush Script MT</vt:lpstr>
      <vt:lpstr>Cambria Math</vt:lpstr>
      <vt:lpstr>Euphemia</vt:lpstr>
      <vt:lpstr>Felix Titling</vt:lpstr>
      <vt:lpstr>Lucida Sans Unicode</vt:lpstr>
      <vt:lpstr>Plantagenet Cherokee</vt:lpstr>
      <vt:lpstr>Wingdings</vt:lpstr>
      <vt:lpstr>TS103431380</vt:lpstr>
      <vt:lpstr>La elipse</vt:lpstr>
      <vt:lpstr>Índice</vt:lpstr>
      <vt:lpstr>La Elipse:</vt:lpstr>
      <vt:lpstr>Presentación de PowerPoint</vt:lpstr>
      <vt:lpstr>Presentación de PowerPoint</vt:lpstr>
      <vt:lpstr>Presentación de PowerPoint</vt:lpstr>
      <vt:lpstr>Términos generales</vt:lpstr>
      <vt:lpstr>Elipse en el plano cartesiano</vt:lpstr>
      <vt:lpstr>Forma canónica</vt:lpstr>
      <vt:lpstr>Forma Canónica</vt:lpstr>
      <vt:lpstr>Forma Canónica</vt:lpstr>
      <vt:lpstr>Presentación de PowerPoint</vt:lpstr>
      <vt:lpstr>Presentación de PowerPoint</vt:lpstr>
      <vt:lpstr>Presentación de PowerPoint</vt:lpstr>
      <vt:lpstr>Presentación de PowerPoint</vt:lpstr>
      <vt:lpstr>Forma Canónica</vt:lpstr>
      <vt:lpstr>Forma Canónica</vt:lpstr>
      <vt:lpstr>Presentación de PowerPoint</vt:lpstr>
      <vt:lpstr>Presentación de PowerPoint</vt:lpstr>
      <vt:lpstr>Forma Canónica</vt:lpstr>
      <vt:lpstr>Forma Canónica</vt:lpstr>
      <vt:lpstr>Forma Canónica, Casos de Orientación</vt:lpstr>
      <vt:lpstr>Forma Canónica, Casos de Orientación</vt:lpstr>
      <vt:lpstr>Forma general</vt:lpstr>
      <vt:lpstr>Problemas de aplicación.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2014-06-18T23:16:39Z</dcterms:created>
  <dcterms:modified xsi:type="dcterms:W3CDTF">2018-12-07T11:44:58Z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